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70" r:id="rId5"/>
    <p:sldId id="269" r:id="rId6"/>
    <p:sldId id="261" r:id="rId7"/>
    <p:sldId id="262" r:id="rId8"/>
    <p:sldId id="272" r:id="rId9"/>
    <p:sldId id="273" r:id="rId10"/>
    <p:sldId id="274" r:id="rId11"/>
    <p:sldId id="275" r:id="rId12"/>
    <p:sldId id="276" r:id="rId13"/>
    <p:sldId id="277" r:id="rId14"/>
    <p:sldId id="278" r:id="rId15"/>
    <p:sldId id="263" r:id="rId16"/>
    <p:sldId id="265" r:id="rId17"/>
    <p:sldId id="268"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8" autoAdjust="0"/>
    <p:restoredTop sz="94660"/>
  </p:normalViewPr>
  <p:slideViewPr>
    <p:cSldViewPr snapToGrid="0">
      <p:cViewPr varScale="1">
        <p:scale>
          <a:sx n="69" d="100"/>
          <a:sy n="69" d="100"/>
        </p:scale>
        <p:origin x="49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ja-JP" altLang="en-US"/>
              <a:t>マスター タイトルの書式設定</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24052866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ja-JP" altLang="en-US"/>
              <a:t>マスター タイトルの書式設定</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30111554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ja-JP" altLang="en-US"/>
              <a:t>マスター タイトルの書式設定</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37259547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2585374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3687415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2721826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1397169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ja-JP" altLang="en-US"/>
              <a:t>マスター タイトルの書式設定</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1848517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173564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タイトルとキャプション">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ja-JP" altLang="en-US"/>
              <a:t>マスター タイトルの書式設定</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15245186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用 (キャプション付き)">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ja-JP" altLang="en-US"/>
              <a:t>マスター タイトルの書式設定</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2AAF50F-F8B7-4355-9AE3-F8763CB9068F}" type="slidenum">
              <a:rPr kumimoji="1" lang="ja-JP" altLang="en-US" smtClean="0"/>
              <a:t>‹#›</a:t>
            </a:fld>
            <a:endParaRPr kumimoji="1" lang="ja-JP" alt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992111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札">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ja-JP" altLang="en-US"/>
              <a:t>マスター タイトルの書式設定</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ja-JP" altLang="en-US"/>
              <a:t>マスター テキストの書式設定</a:t>
            </a:r>
          </a:p>
        </p:txBody>
      </p:sp>
      <p:sp>
        <p:nvSpPr>
          <p:cNvPr id="5" name="Date Placeholder 4"/>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9765052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用付きの名札">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ja-JP" altLang="en-US"/>
              <a:t>マスター タイトルの書式設定</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ja-JP" altLang="en-US"/>
              <a:t>マスター テキストの書式設定</a:t>
            </a:r>
          </a:p>
        </p:txBody>
      </p:sp>
      <p:sp>
        <p:nvSpPr>
          <p:cNvPr id="5" name="Date Placeholder 4"/>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2AAF50F-F8B7-4355-9AE3-F8763CB9068F}" type="slidenum">
              <a:rPr kumimoji="1" lang="ja-JP" altLang="en-US" smtClean="0"/>
              <a:t>‹#›</a:t>
            </a:fld>
            <a:endParaRPr kumimoji="1" lang="ja-JP" alt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9776398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真または偽">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ja-JP" altLang="en-US"/>
              <a:t>マスター タイトルの書式設定</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ja-JP" altLang="en-US"/>
              <a:t>マスター テキストの書式設定</a:t>
            </a:r>
          </a:p>
        </p:txBody>
      </p:sp>
      <p:sp>
        <p:nvSpPr>
          <p:cNvPr id="5" name="Date Placeholder 4"/>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22292484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ncho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39584231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E1C7F0B4-880D-477C-B791-48A118FF632C}" type="datetimeFigureOut">
              <a:rPr kumimoji="1" lang="ja-JP" altLang="en-US" smtClean="0"/>
              <a:t>2024/2/23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27588933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E1C7F0B4-880D-477C-B791-48A118FF632C}" type="datetimeFigureOut">
              <a:rPr kumimoji="1" lang="ja-JP" altLang="en-US" smtClean="0"/>
              <a:t>2024/2/23</a:t>
            </a:fld>
            <a:endParaRPr kumimoji="1" lang="ja-JP" alt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2AAF50F-F8B7-4355-9AE3-F8763CB9068F}" type="slidenum">
              <a:rPr kumimoji="1" lang="ja-JP" altLang="en-US" smtClean="0"/>
              <a:t>‹#›</a:t>
            </a:fld>
            <a:endParaRPr kumimoji="1" lang="ja-JP" altLang="en-US"/>
          </a:p>
        </p:txBody>
      </p:sp>
    </p:spTree>
    <p:extLst>
      <p:ext uri="{BB962C8B-B14F-4D97-AF65-F5344CB8AC3E}">
        <p14:creationId xmlns:p14="http://schemas.microsoft.com/office/powerpoint/2010/main" val="285295562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kumimoji="1" sz="3600" kern="1200">
          <a:solidFill>
            <a:schemeClr val="accent2">
              <a:lumMod val="75000"/>
            </a:schemeClr>
          </a:solidFill>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kumimoji="1"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kumimoji="1"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kumimoji="1"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43C9EED-0128-6CE0-EFC4-4F4FABCCF1C4}"/>
              </a:ext>
            </a:extLst>
          </p:cNvPr>
          <p:cNvSpPr>
            <a:spLocks noGrp="1"/>
          </p:cNvSpPr>
          <p:nvPr>
            <p:ph type="ctrTitle"/>
          </p:nvPr>
        </p:nvSpPr>
        <p:spPr>
          <a:xfrm>
            <a:off x="2261410" y="1520729"/>
            <a:ext cx="8915399" cy="1119781"/>
          </a:xfrm>
        </p:spPr>
        <p:txBody>
          <a:bodyPr/>
          <a:lstStyle/>
          <a:p>
            <a:r>
              <a:rPr lang="ja-JP" altLang="en-US" dirty="0"/>
              <a:t>節約について</a:t>
            </a:r>
            <a:endParaRPr kumimoji="1" lang="ja-JP" altLang="en-US" dirty="0"/>
          </a:p>
        </p:txBody>
      </p:sp>
      <p:sp>
        <p:nvSpPr>
          <p:cNvPr id="3" name="字幕 2">
            <a:extLst>
              <a:ext uri="{FF2B5EF4-FFF2-40B4-BE49-F238E27FC236}">
                <a16:creationId xmlns:a16="http://schemas.microsoft.com/office/drawing/2014/main" id="{5CAAA83B-1E43-CC0A-8E67-897D9175AAB9}"/>
              </a:ext>
            </a:extLst>
          </p:cNvPr>
          <p:cNvSpPr>
            <a:spLocks noGrp="1"/>
          </p:cNvSpPr>
          <p:nvPr>
            <p:ph type="subTitle" idx="1"/>
          </p:nvPr>
        </p:nvSpPr>
        <p:spPr>
          <a:xfrm>
            <a:off x="7763774" y="4786006"/>
            <a:ext cx="3714959" cy="476108"/>
          </a:xfrm>
        </p:spPr>
        <p:txBody>
          <a:bodyPr>
            <a:noAutofit/>
          </a:bodyPr>
          <a:lstStyle/>
          <a:p>
            <a:r>
              <a:rPr lang="ja-JP" altLang="en-US" sz="2800" dirty="0" smtClean="0"/>
              <a:t>東病棟</a:t>
            </a:r>
            <a:r>
              <a:rPr kumimoji="1" lang="ja-JP" altLang="en-US" sz="2800" dirty="0"/>
              <a:t>　</a:t>
            </a:r>
            <a:r>
              <a:rPr lang="ja-JP" altLang="en-US" sz="2800" dirty="0" smtClean="0"/>
              <a:t>山之口翔平</a:t>
            </a:r>
            <a:endParaRPr kumimoji="1" lang="ja-JP" altLang="en-US" sz="2800" dirty="0"/>
          </a:p>
        </p:txBody>
      </p:sp>
    </p:spTree>
    <p:extLst>
      <p:ext uri="{BB962C8B-B14F-4D97-AF65-F5344CB8AC3E}">
        <p14:creationId xmlns:p14="http://schemas.microsoft.com/office/powerpoint/2010/main" val="945686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21FEFB4-9A31-6EF3-AFF5-2D28DD0E05A9}"/>
              </a:ext>
            </a:extLst>
          </p:cNvPr>
          <p:cNvSpPr>
            <a:spLocks noGrp="1"/>
          </p:cNvSpPr>
          <p:nvPr>
            <p:ph type="title"/>
          </p:nvPr>
        </p:nvSpPr>
        <p:spPr>
          <a:xfrm>
            <a:off x="958820" y="553677"/>
            <a:ext cx="8803256" cy="860401"/>
          </a:xfrm>
        </p:spPr>
        <p:txBody>
          <a:bodyPr/>
          <a:lstStyle/>
          <a:p>
            <a:r>
              <a:rPr kumimoji="1" lang="ja-JP" altLang="en-US" dirty="0"/>
              <a:t>節約とは</a:t>
            </a:r>
          </a:p>
        </p:txBody>
      </p:sp>
      <p:sp>
        <p:nvSpPr>
          <p:cNvPr id="3" name="テキスト プレースホルダー 2">
            <a:extLst>
              <a:ext uri="{FF2B5EF4-FFF2-40B4-BE49-F238E27FC236}">
                <a16:creationId xmlns:a16="http://schemas.microsoft.com/office/drawing/2014/main" id="{FF2F12F4-4297-B54E-5CE8-82CC10925AE0}"/>
              </a:ext>
            </a:extLst>
          </p:cNvPr>
          <p:cNvSpPr>
            <a:spLocks noGrp="1"/>
          </p:cNvSpPr>
          <p:nvPr>
            <p:ph type="body" idx="1"/>
          </p:nvPr>
        </p:nvSpPr>
        <p:spPr>
          <a:xfrm>
            <a:off x="1436410" y="1899736"/>
            <a:ext cx="8915399" cy="3586663"/>
          </a:xfrm>
        </p:spPr>
        <p:txBody>
          <a:bodyPr>
            <a:normAutofit fontScale="92500"/>
          </a:bodyPr>
          <a:lstStyle/>
          <a:p>
            <a:r>
              <a:rPr lang="ja-JP" altLang="en-US" sz="3200" dirty="0"/>
              <a:t>○節約という言葉の意味</a:t>
            </a:r>
            <a:endParaRPr lang="en-US" altLang="ja-JP" sz="3200" dirty="0"/>
          </a:p>
          <a:p>
            <a:r>
              <a:rPr kumimoji="1" lang="ja-JP" altLang="en-US" sz="3200" dirty="0" smtClean="0"/>
              <a:t>・無駄遣いをやめて切りつめること。</a:t>
            </a:r>
            <a:endParaRPr kumimoji="1" lang="en-US" altLang="ja-JP" sz="3200" dirty="0"/>
          </a:p>
          <a:p>
            <a:r>
              <a:rPr lang="ja-JP" altLang="en-US" sz="3200" dirty="0" smtClean="0"/>
              <a:t>・行動科学においては、より長期的な目標を達</a:t>
            </a:r>
            <a:endParaRPr lang="en-US" altLang="ja-JP" sz="3200" dirty="0" smtClean="0"/>
          </a:p>
          <a:p>
            <a:r>
              <a:rPr lang="ja-JP" altLang="en-US" sz="3200" dirty="0"/>
              <a:t>　</a:t>
            </a:r>
            <a:r>
              <a:rPr lang="ja-JP" altLang="en-US" sz="3200" dirty="0" err="1" smtClean="0"/>
              <a:t>成する</a:t>
            </a:r>
            <a:r>
              <a:rPr lang="ja-JP" altLang="en-US" sz="3200" dirty="0" smtClean="0"/>
              <a:t>ために、抑制して財を取得するその傾向</a:t>
            </a:r>
            <a:endParaRPr lang="en-US" altLang="ja-JP" sz="3200" dirty="0" smtClean="0"/>
          </a:p>
          <a:p>
            <a:r>
              <a:rPr lang="ja-JP" altLang="en-US" sz="3200" dirty="0"/>
              <a:t>　</a:t>
            </a:r>
            <a:r>
              <a:rPr lang="ja-JP" altLang="en-US" sz="3200" dirty="0" smtClean="0"/>
              <a:t>および都合をつけながら既得財を利用すること。</a:t>
            </a:r>
            <a:endParaRPr lang="en-US" altLang="ja-JP" sz="3200" dirty="0"/>
          </a:p>
          <a:p>
            <a:endParaRPr kumimoji="1" lang="ja-JP" altLang="en-US" sz="3200" dirty="0"/>
          </a:p>
        </p:txBody>
      </p:sp>
    </p:spTree>
    <p:extLst>
      <p:ext uri="{BB962C8B-B14F-4D97-AF65-F5344CB8AC3E}">
        <p14:creationId xmlns:p14="http://schemas.microsoft.com/office/powerpoint/2010/main" val="42007773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21FEFB4-9A31-6EF3-AFF5-2D28DD0E05A9}"/>
              </a:ext>
            </a:extLst>
          </p:cNvPr>
          <p:cNvSpPr>
            <a:spLocks noGrp="1"/>
          </p:cNvSpPr>
          <p:nvPr>
            <p:ph type="title"/>
          </p:nvPr>
        </p:nvSpPr>
        <p:spPr>
          <a:xfrm>
            <a:off x="958820" y="553677"/>
            <a:ext cx="8803256" cy="860401"/>
          </a:xfrm>
        </p:spPr>
        <p:txBody>
          <a:bodyPr/>
          <a:lstStyle/>
          <a:p>
            <a:r>
              <a:rPr kumimoji="1" lang="ja-JP" altLang="en-US" dirty="0"/>
              <a:t>節約の</a:t>
            </a:r>
            <a:r>
              <a:rPr kumimoji="1" lang="ja-JP" altLang="en-US" dirty="0" smtClean="0"/>
              <a:t>メリット</a:t>
            </a:r>
            <a:endParaRPr kumimoji="1" lang="ja-JP" altLang="en-US" dirty="0"/>
          </a:p>
        </p:txBody>
      </p:sp>
      <p:sp>
        <p:nvSpPr>
          <p:cNvPr id="3" name="テキスト プレースホルダー 2">
            <a:extLst>
              <a:ext uri="{FF2B5EF4-FFF2-40B4-BE49-F238E27FC236}">
                <a16:creationId xmlns:a16="http://schemas.microsoft.com/office/drawing/2014/main" id="{FF2F12F4-4297-B54E-5CE8-82CC10925AE0}"/>
              </a:ext>
            </a:extLst>
          </p:cNvPr>
          <p:cNvSpPr>
            <a:spLocks noGrp="1"/>
          </p:cNvSpPr>
          <p:nvPr>
            <p:ph type="body" idx="1"/>
          </p:nvPr>
        </p:nvSpPr>
        <p:spPr>
          <a:xfrm>
            <a:off x="1574956" y="1414079"/>
            <a:ext cx="8915399" cy="5333086"/>
          </a:xfrm>
        </p:spPr>
        <p:txBody>
          <a:bodyPr>
            <a:normAutofit fontScale="92500"/>
          </a:bodyPr>
          <a:lstStyle/>
          <a:p>
            <a:r>
              <a:rPr lang="ja-JP" altLang="en-US" sz="3200" dirty="0" smtClean="0"/>
              <a:t>○増益</a:t>
            </a:r>
            <a:endParaRPr lang="en-US" altLang="ja-JP" sz="3200" dirty="0" smtClean="0"/>
          </a:p>
          <a:p>
            <a:r>
              <a:rPr lang="ja-JP" altLang="en-US" sz="3200" dirty="0" smtClean="0"/>
              <a:t>　→コスト削減すれば、売上が変わらなくても</a:t>
            </a:r>
            <a:endParaRPr lang="en-US" altLang="ja-JP" sz="3200" dirty="0" smtClean="0"/>
          </a:p>
          <a:p>
            <a:r>
              <a:rPr lang="ja-JP" altLang="en-US" sz="3200" dirty="0"/>
              <a:t>　</a:t>
            </a:r>
            <a:r>
              <a:rPr lang="ja-JP" altLang="en-US" sz="3200" dirty="0" smtClean="0"/>
              <a:t>　</a:t>
            </a:r>
            <a:r>
              <a:rPr lang="ja-JP" altLang="en-US" sz="3200" dirty="0" smtClean="0"/>
              <a:t>利益を増やせます。利益率が高まると、企</a:t>
            </a:r>
            <a:endParaRPr lang="en-US" altLang="ja-JP" sz="3200" dirty="0" smtClean="0"/>
          </a:p>
          <a:p>
            <a:r>
              <a:rPr lang="ja-JP" altLang="en-US" sz="3200" dirty="0"/>
              <a:t>　</a:t>
            </a:r>
            <a:r>
              <a:rPr lang="ja-JP" altLang="en-US" sz="3200" dirty="0" smtClean="0"/>
              <a:t>　</a:t>
            </a:r>
            <a:r>
              <a:rPr lang="ja-JP" altLang="en-US" sz="3200" dirty="0" smtClean="0"/>
              <a:t>業</a:t>
            </a:r>
            <a:r>
              <a:rPr lang="ja-JP" altLang="en-US" sz="3200" dirty="0" smtClean="0"/>
              <a:t>の収益力や競争力が向上します。</a:t>
            </a:r>
            <a:endParaRPr lang="en-US" altLang="ja-JP" sz="3200" dirty="0" smtClean="0"/>
          </a:p>
          <a:p>
            <a:r>
              <a:rPr lang="ja-JP" altLang="en-US" sz="3200" dirty="0" smtClean="0"/>
              <a:t>○業務効率化の実現</a:t>
            </a:r>
            <a:endParaRPr lang="en-US" altLang="ja-JP" sz="3200" dirty="0" smtClean="0"/>
          </a:p>
          <a:p>
            <a:r>
              <a:rPr lang="ja-JP" altLang="en-US" sz="3200" dirty="0" smtClean="0"/>
              <a:t>　→コスト削減の意識が社内に浸透すれば、無駄</a:t>
            </a:r>
            <a:endParaRPr lang="en-US" altLang="ja-JP" sz="3200" dirty="0" smtClean="0"/>
          </a:p>
          <a:p>
            <a:r>
              <a:rPr lang="ja-JP" altLang="en-US" sz="3200" dirty="0"/>
              <a:t>　</a:t>
            </a:r>
            <a:r>
              <a:rPr lang="ja-JP" altLang="en-US" sz="3200" dirty="0" smtClean="0"/>
              <a:t>　な時間や手間を省き、業務の効率化に</a:t>
            </a:r>
            <a:r>
              <a:rPr lang="ja-JP" altLang="en-US" sz="3200" dirty="0" err="1" smtClean="0"/>
              <a:t>つな</a:t>
            </a:r>
            <a:r>
              <a:rPr lang="ja-JP" altLang="en-US" sz="3200" dirty="0" smtClean="0"/>
              <a:t>が</a:t>
            </a:r>
            <a:endParaRPr lang="en-US" altLang="ja-JP" sz="3200" dirty="0" smtClean="0"/>
          </a:p>
          <a:p>
            <a:r>
              <a:rPr lang="ja-JP" altLang="en-US" sz="3200" dirty="0"/>
              <a:t>　</a:t>
            </a:r>
            <a:r>
              <a:rPr lang="ja-JP" altLang="en-US" sz="3200" dirty="0" smtClean="0"/>
              <a:t>　ります。効率化した分、他の業務や新たな取</a:t>
            </a:r>
            <a:endParaRPr lang="en-US" altLang="ja-JP" sz="3200" dirty="0" smtClean="0"/>
          </a:p>
          <a:p>
            <a:r>
              <a:rPr lang="ja-JP" altLang="en-US" sz="3200" dirty="0"/>
              <a:t>　</a:t>
            </a:r>
            <a:r>
              <a:rPr lang="ja-JP" altLang="en-US" sz="3200" dirty="0" smtClean="0"/>
              <a:t>　</a:t>
            </a:r>
            <a:r>
              <a:rPr lang="ja-JP" altLang="en-US" sz="3200" dirty="0" err="1" smtClean="0"/>
              <a:t>り</a:t>
            </a:r>
            <a:r>
              <a:rPr lang="ja-JP" altLang="en-US" sz="3200" dirty="0" smtClean="0"/>
              <a:t>組みに時間を割くことも可能です</a:t>
            </a:r>
            <a:endParaRPr lang="en-US" altLang="ja-JP" sz="3200" dirty="0"/>
          </a:p>
          <a:p>
            <a:endParaRPr lang="en-US" altLang="ja-JP" sz="3200" dirty="0"/>
          </a:p>
        </p:txBody>
      </p:sp>
    </p:spTree>
    <p:extLst>
      <p:ext uri="{BB962C8B-B14F-4D97-AF65-F5344CB8AC3E}">
        <p14:creationId xmlns:p14="http://schemas.microsoft.com/office/powerpoint/2010/main" val="2995640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094510" y="568036"/>
            <a:ext cx="10410102" cy="858982"/>
          </a:xfrm>
        </p:spPr>
        <p:txBody>
          <a:bodyPr/>
          <a:lstStyle/>
          <a:p>
            <a:r>
              <a:rPr kumimoji="1" lang="ja-JP" altLang="en-US" dirty="0" smtClean="0"/>
              <a:t>節約</a:t>
            </a:r>
            <a:r>
              <a:rPr lang="ja-JP" altLang="en-US" dirty="0" smtClean="0"/>
              <a:t>のメリット</a:t>
            </a:r>
            <a:endParaRPr kumimoji="1" lang="ja-JP" altLang="en-US" dirty="0"/>
          </a:p>
        </p:txBody>
      </p:sp>
      <p:sp>
        <p:nvSpPr>
          <p:cNvPr id="3" name="テキスト プレースホルダー 2"/>
          <p:cNvSpPr>
            <a:spLocks noGrp="1"/>
          </p:cNvSpPr>
          <p:nvPr>
            <p:ph type="body" idx="1"/>
          </p:nvPr>
        </p:nvSpPr>
        <p:spPr>
          <a:xfrm>
            <a:off x="1981200" y="1565564"/>
            <a:ext cx="9523411" cy="2824965"/>
          </a:xfrm>
        </p:spPr>
        <p:txBody>
          <a:bodyPr>
            <a:normAutofit lnSpcReduction="10000"/>
          </a:bodyPr>
          <a:lstStyle/>
          <a:p>
            <a:r>
              <a:rPr kumimoji="1" lang="ja-JP" altLang="en-US" sz="3200" dirty="0" smtClean="0"/>
              <a:t>○企業価値の向上</a:t>
            </a:r>
            <a:endParaRPr kumimoji="1" lang="en-US" altLang="ja-JP" sz="3200" dirty="0" smtClean="0"/>
          </a:p>
          <a:p>
            <a:r>
              <a:rPr lang="ja-JP" altLang="en-US" sz="3200" dirty="0" smtClean="0"/>
              <a:t>　→コスト削減によって得られた利益を設備や事</a:t>
            </a:r>
            <a:endParaRPr lang="en-US" altLang="ja-JP" sz="3200" dirty="0" smtClean="0"/>
          </a:p>
          <a:p>
            <a:r>
              <a:rPr lang="ja-JP" altLang="en-US" sz="3200" dirty="0"/>
              <a:t>　</a:t>
            </a:r>
            <a:r>
              <a:rPr lang="ja-JP" altLang="en-US" sz="3200" dirty="0" smtClean="0"/>
              <a:t>　業などへの投資に回すことで、企業の</a:t>
            </a:r>
            <a:r>
              <a:rPr lang="ja-JP" altLang="en-US" sz="3200" dirty="0"/>
              <a:t>成長</a:t>
            </a:r>
            <a:r>
              <a:rPr lang="ja-JP" altLang="en-US" sz="3200" dirty="0" smtClean="0"/>
              <a:t>や</a:t>
            </a:r>
            <a:endParaRPr lang="en-US" altLang="ja-JP" sz="3200" dirty="0" smtClean="0"/>
          </a:p>
          <a:p>
            <a:r>
              <a:rPr lang="ja-JP" altLang="en-US" sz="3200" dirty="0"/>
              <a:t>　</a:t>
            </a:r>
            <a:r>
              <a:rPr lang="ja-JP" altLang="en-US" sz="3200" dirty="0" smtClean="0"/>
              <a:t>　発展につながります。また、利益増によって</a:t>
            </a:r>
            <a:endParaRPr lang="en-US" altLang="ja-JP" sz="3200" dirty="0" smtClean="0"/>
          </a:p>
          <a:p>
            <a:r>
              <a:rPr lang="ja-JP" altLang="en-US" sz="3200" dirty="0"/>
              <a:t>　</a:t>
            </a:r>
            <a:r>
              <a:rPr lang="ja-JP" altLang="en-US" sz="3200" dirty="0" smtClean="0"/>
              <a:t>　評価や信頼も高まります。</a:t>
            </a:r>
            <a:endParaRPr kumimoji="1" lang="ja-JP" altLang="en-US" sz="3200" dirty="0"/>
          </a:p>
        </p:txBody>
      </p:sp>
    </p:spTree>
    <p:extLst>
      <p:ext uri="{BB962C8B-B14F-4D97-AF65-F5344CB8AC3E}">
        <p14:creationId xmlns:p14="http://schemas.microsoft.com/office/powerpoint/2010/main" val="29182431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940521" y="387927"/>
            <a:ext cx="8915399" cy="900546"/>
          </a:xfrm>
        </p:spPr>
        <p:txBody>
          <a:bodyPr/>
          <a:lstStyle/>
          <a:p>
            <a:r>
              <a:rPr kumimoji="1" lang="ja-JP" altLang="en-US" dirty="0" smtClean="0"/>
              <a:t>節約のデメリット</a:t>
            </a:r>
            <a:endParaRPr kumimoji="1" lang="ja-JP" altLang="en-US" dirty="0"/>
          </a:p>
        </p:txBody>
      </p:sp>
      <p:sp>
        <p:nvSpPr>
          <p:cNvPr id="3" name="テキスト プレースホルダー 2"/>
          <p:cNvSpPr>
            <a:spLocks noGrp="1"/>
          </p:cNvSpPr>
          <p:nvPr>
            <p:ph type="body" idx="1"/>
          </p:nvPr>
        </p:nvSpPr>
        <p:spPr>
          <a:xfrm>
            <a:off x="1925782" y="1399309"/>
            <a:ext cx="9578829" cy="4378036"/>
          </a:xfrm>
        </p:spPr>
        <p:txBody>
          <a:bodyPr>
            <a:normAutofit/>
          </a:bodyPr>
          <a:lstStyle/>
          <a:p>
            <a:r>
              <a:rPr lang="ja-JP" altLang="en-US" sz="3200" dirty="0"/>
              <a:t>○デメリット</a:t>
            </a:r>
            <a:endParaRPr lang="en-US" altLang="ja-JP" sz="3200" dirty="0"/>
          </a:p>
          <a:p>
            <a:r>
              <a:rPr lang="ja-JP" altLang="en-US" sz="3200" dirty="0"/>
              <a:t>・収入を増やそうとしなくなる</a:t>
            </a:r>
            <a:endParaRPr lang="en-US" altLang="ja-JP" sz="3200" dirty="0"/>
          </a:p>
          <a:p>
            <a:r>
              <a:rPr lang="ja-JP" altLang="en-US" sz="3200" dirty="0"/>
              <a:t>・物価が上がるにつれて厳しく</a:t>
            </a:r>
            <a:r>
              <a:rPr lang="ja-JP" altLang="en-US" sz="3200" dirty="0" smtClean="0"/>
              <a:t>なる</a:t>
            </a:r>
            <a:endParaRPr lang="en-US" altLang="ja-JP" sz="3200" dirty="0" smtClean="0"/>
          </a:p>
          <a:p>
            <a:r>
              <a:rPr lang="ja-JP" altLang="en-US" sz="3200" dirty="0" smtClean="0"/>
              <a:t>・やみくもに削減すると経営が悪化する恐れもある</a:t>
            </a:r>
            <a:endParaRPr lang="ja-JP" altLang="en-US" sz="3200" dirty="0"/>
          </a:p>
          <a:p>
            <a:endParaRPr kumimoji="1" lang="ja-JP" altLang="en-US" dirty="0"/>
          </a:p>
        </p:txBody>
      </p:sp>
    </p:spTree>
    <p:extLst>
      <p:ext uri="{BB962C8B-B14F-4D97-AF65-F5344CB8AC3E}">
        <p14:creationId xmlns:p14="http://schemas.microsoft.com/office/powerpoint/2010/main" val="972359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21FEFB4-9A31-6EF3-AFF5-2D28DD0E05A9}"/>
              </a:ext>
            </a:extLst>
          </p:cNvPr>
          <p:cNvSpPr>
            <a:spLocks noGrp="1"/>
          </p:cNvSpPr>
          <p:nvPr>
            <p:ph type="title"/>
          </p:nvPr>
        </p:nvSpPr>
        <p:spPr>
          <a:xfrm>
            <a:off x="958820" y="553677"/>
            <a:ext cx="8803256" cy="860401"/>
          </a:xfrm>
        </p:spPr>
        <p:txBody>
          <a:bodyPr/>
          <a:lstStyle/>
          <a:p>
            <a:r>
              <a:rPr kumimoji="1" lang="ja-JP" altLang="en-US" dirty="0"/>
              <a:t>節約の取り組みの違い</a:t>
            </a:r>
          </a:p>
        </p:txBody>
      </p:sp>
      <p:sp>
        <p:nvSpPr>
          <p:cNvPr id="3" name="テキスト プレースホルダー 2">
            <a:extLst>
              <a:ext uri="{FF2B5EF4-FFF2-40B4-BE49-F238E27FC236}">
                <a16:creationId xmlns:a16="http://schemas.microsoft.com/office/drawing/2014/main" id="{FF2F12F4-4297-B54E-5CE8-82CC10925AE0}"/>
              </a:ext>
            </a:extLst>
          </p:cNvPr>
          <p:cNvSpPr>
            <a:spLocks noGrp="1"/>
          </p:cNvSpPr>
          <p:nvPr>
            <p:ph type="body" idx="1"/>
          </p:nvPr>
        </p:nvSpPr>
        <p:spPr>
          <a:xfrm>
            <a:off x="1579417" y="1911927"/>
            <a:ext cx="9878291" cy="3910902"/>
          </a:xfrm>
        </p:spPr>
        <p:txBody>
          <a:bodyPr>
            <a:normAutofit/>
          </a:bodyPr>
          <a:lstStyle/>
          <a:p>
            <a:r>
              <a:rPr lang="ja-JP" altLang="en-US" sz="3200" dirty="0"/>
              <a:t>○一般家庭</a:t>
            </a:r>
            <a:endParaRPr kumimoji="1" lang="en-US" altLang="ja-JP" sz="3200" dirty="0"/>
          </a:p>
          <a:p>
            <a:r>
              <a:rPr lang="ja-JP" altLang="en-US" sz="3200" dirty="0" smtClean="0"/>
              <a:t>食費</a:t>
            </a:r>
            <a:r>
              <a:rPr lang="ja-JP" altLang="en-US" sz="3200" dirty="0"/>
              <a:t>　水道、光熱費　通信費　日用品　</a:t>
            </a:r>
            <a:r>
              <a:rPr lang="ja-JP" altLang="en-US" sz="3200" dirty="0" smtClean="0"/>
              <a:t>衣類</a:t>
            </a:r>
            <a:endParaRPr lang="en-US" altLang="ja-JP" sz="3200" dirty="0" smtClean="0"/>
          </a:p>
          <a:p>
            <a:r>
              <a:rPr lang="ja-JP" altLang="en-US" sz="3200" dirty="0" smtClean="0"/>
              <a:t>趣味</a:t>
            </a:r>
            <a:r>
              <a:rPr lang="ja-JP" altLang="en-US" sz="3200" dirty="0"/>
              <a:t>、娯楽費　保険料　車関連費　</a:t>
            </a:r>
            <a:endParaRPr lang="en-US" altLang="ja-JP" sz="3200" dirty="0" smtClean="0"/>
          </a:p>
          <a:p>
            <a:r>
              <a:rPr lang="ja-JP" altLang="en-US" sz="3200" dirty="0" smtClean="0"/>
              <a:t>月額</a:t>
            </a:r>
            <a:r>
              <a:rPr lang="ja-JP" altLang="en-US" sz="3200" dirty="0"/>
              <a:t>サービス料　住居費　住宅</a:t>
            </a:r>
            <a:r>
              <a:rPr lang="ja-JP" altLang="en-US" sz="3200" dirty="0" smtClean="0"/>
              <a:t>ローン</a:t>
            </a:r>
            <a:endParaRPr lang="en-US" altLang="ja-JP" sz="3200" dirty="0"/>
          </a:p>
        </p:txBody>
      </p:sp>
    </p:spTree>
    <p:extLst>
      <p:ext uri="{BB962C8B-B14F-4D97-AF65-F5344CB8AC3E}">
        <p14:creationId xmlns:p14="http://schemas.microsoft.com/office/powerpoint/2010/main" val="759569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21FEFB4-9A31-6EF3-AFF5-2D28DD0E05A9}"/>
              </a:ext>
            </a:extLst>
          </p:cNvPr>
          <p:cNvSpPr>
            <a:spLocks noGrp="1"/>
          </p:cNvSpPr>
          <p:nvPr>
            <p:ph type="title"/>
          </p:nvPr>
        </p:nvSpPr>
        <p:spPr>
          <a:xfrm>
            <a:off x="958820" y="553677"/>
            <a:ext cx="8803256" cy="860401"/>
          </a:xfrm>
        </p:spPr>
        <p:txBody>
          <a:bodyPr/>
          <a:lstStyle/>
          <a:p>
            <a:r>
              <a:rPr kumimoji="1" lang="ja-JP" altLang="en-US" dirty="0"/>
              <a:t>節約の取り組みの違い</a:t>
            </a:r>
          </a:p>
        </p:txBody>
      </p:sp>
      <p:sp>
        <p:nvSpPr>
          <p:cNvPr id="3" name="テキスト プレースホルダー 2">
            <a:extLst>
              <a:ext uri="{FF2B5EF4-FFF2-40B4-BE49-F238E27FC236}">
                <a16:creationId xmlns:a16="http://schemas.microsoft.com/office/drawing/2014/main" id="{FF2F12F4-4297-B54E-5CE8-82CC10925AE0}"/>
              </a:ext>
            </a:extLst>
          </p:cNvPr>
          <p:cNvSpPr>
            <a:spLocks noGrp="1"/>
          </p:cNvSpPr>
          <p:nvPr>
            <p:ph type="body" idx="1"/>
          </p:nvPr>
        </p:nvSpPr>
        <p:spPr>
          <a:xfrm>
            <a:off x="1565564" y="1967344"/>
            <a:ext cx="8412172" cy="3855485"/>
          </a:xfrm>
        </p:spPr>
        <p:txBody>
          <a:bodyPr>
            <a:normAutofit/>
          </a:bodyPr>
          <a:lstStyle/>
          <a:p>
            <a:r>
              <a:rPr lang="ja-JP" altLang="en-US" sz="3200" dirty="0"/>
              <a:t>○会社</a:t>
            </a:r>
            <a:endParaRPr kumimoji="1" lang="en-US" altLang="ja-JP" sz="3200" dirty="0"/>
          </a:p>
          <a:p>
            <a:r>
              <a:rPr lang="ja-JP" altLang="en-US" sz="3200" dirty="0" smtClean="0"/>
              <a:t>給料貸金　水道光熱費　旅費交通費　</a:t>
            </a:r>
            <a:endParaRPr lang="en-US" altLang="ja-JP" sz="3200" dirty="0" smtClean="0"/>
          </a:p>
          <a:p>
            <a:r>
              <a:rPr lang="ja-JP" altLang="en-US" sz="3200" dirty="0" smtClean="0"/>
              <a:t>通信費　接待交際費　消耗品費　</a:t>
            </a:r>
            <a:endParaRPr lang="en-US" altLang="ja-JP" sz="3200" dirty="0" smtClean="0"/>
          </a:p>
          <a:p>
            <a:r>
              <a:rPr lang="ja-JP" altLang="en-US" sz="3200" dirty="0" smtClean="0"/>
              <a:t>減価償却費　福利厚生費</a:t>
            </a:r>
            <a:endParaRPr lang="en-US" altLang="ja-JP" sz="3200" dirty="0"/>
          </a:p>
        </p:txBody>
      </p:sp>
    </p:spTree>
    <p:extLst>
      <p:ext uri="{BB962C8B-B14F-4D97-AF65-F5344CB8AC3E}">
        <p14:creationId xmlns:p14="http://schemas.microsoft.com/office/powerpoint/2010/main" val="23486798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872836" y="401782"/>
            <a:ext cx="10631775" cy="886691"/>
          </a:xfrm>
        </p:spPr>
        <p:txBody>
          <a:bodyPr/>
          <a:lstStyle/>
          <a:p>
            <a:r>
              <a:rPr lang="ja-JP" altLang="en-US" dirty="0" smtClean="0"/>
              <a:t>業務</a:t>
            </a:r>
            <a:r>
              <a:rPr lang="ja-JP" altLang="en-US" dirty="0"/>
              <a:t>効率化</a:t>
            </a:r>
            <a:r>
              <a:rPr lang="ja-JP" altLang="en-US" dirty="0" smtClean="0"/>
              <a:t>による人件費の削減</a:t>
            </a:r>
            <a:endParaRPr kumimoji="1" lang="ja-JP" altLang="en-US" dirty="0"/>
          </a:p>
        </p:txBody>
      </p:sp>
      <p:sp>
        <p:nvSpPr>
          <p:cNvPr id="3" name="テキスト プレースホルダー 2"/>
          <p:cNvSpPr>
            <a:spLocks noGrp="1"/>
          </p:cNvSpPr>
          <p:nvPr>
            <p:ph type="body" idx="1"/>
          </p:nvPr>
        </p:nvSpPr>
        <p:spPr>
          <a:xfrm>
            <a:off x="1911928" y="1288472"/>
            <a:ext cx="9592684" cy="5209309"/>
          </a:xfrm>
        </p:spPr>
        <p:txBody>
          <a:bodyPr>
            <a:normAutofit/>
          </a:bodyPr>
          <a:lstStyle/>
          <a:p>
            <a:r>
              <a:rPr kumimoji="1" lang="ja-JP" altLang="en-US" sz="3200" dirty="0" smtClean="0"/>
              <a:t>システムやマニュアルを活用し、無駄な作業を削減し業務効率化を図ることで残業や労働時間を見直す</a:t>
            </a:r>
            <a:endParaRPr kumimoji="1" lang="en-US" altLang="ja-JP" sz="3200" dirty="0" smtClean="0"/>
          </a:p>
          <a:p>
            <a:r>
              <a:rPr lang="ja-JP" altLang="en-US" sz="3200" dirty="0" smtClean="0"/>
              <a:t>　　　　　　　　　　　↓</a:t>
            </a:r>
            <a:endParaRPr kumimoji="1" lang="en-US" altLang="ja-JP" sz="3200" dirty="0" smtClean="0"/>
          </a:p>
          <a:p>
            <a:r>
              <a:rPr kumimoji="1" lang="ja-JP" altLang="en-US" sz="3200" dirty="0" smtClean="0"/>
              <a:t>・研修を効率化し、準備や実施の時間を短縮する</a:t>
            </a:r>
            <a:endParaRPr kumimoji="1" lang="en-US" altLang="ja-JP" sz="3200" dirty="0" smtClean="0"/>
          </a:p>
          <a:p>
            <a:r>
              <a:rPr lang="ja-JP" altLang="en-US" sz="3200" dirty="0" smtClean="0"/>
              <a:t>・組織体制や業務フローを見直す</a:t>
            </a:r>
            <a:endParaRPr lang="en-US" altLang="ja-JP" sz="3200" dirty="0" smtClean="0"/>
          </a:p>
          <a:p>
            <a:r>
              <a:rPr kumimoji="1" lang="ja-JP" altLang="en-US" sz="3200" dirty="0" smtClean="0"/>
              <a:t>・システム導入によって作業時間を短縮する</a:t>
            </a:r>
            <a:endParaRPr kumimoji="1" lang="en-US" altLang="ja-JP" sz="3200" dirty="0" smtClean="0"/>
          </a:p>
          <a:p>
            <a:r>
              <a:rPr kumimoji="1" lang="ja-JP" altLang="en-US" sz="3200" dirty="0" smtClean="0"/>
              <a:t>・マニュアルを用いて業務効率化する</a:t>
            </a:r>
            <a:endParaRPr kumimoji="1" lang="en-US" altLang="ja-JP" sz="3200" dirty="0" smtClean="0"/>
          </a:p>
          <a:p>
            <a:r>
              <a:rPr lang="ja-JP" altLang="en-US" sz="3200" dirty="0" smtClean="0"/>
              <a:t>・多能工化する</a:t>
            </a:r>
            <a:endParaRPr lang="en-US" altLang="ja-JP" sz="3200" dirty="0" smtClean="0"/>
          </a:p>
        </p:txBody>
      </p:sp>
    </p:spTree>
    <p:extLst>
      <p:ext uri="{BB962C8B-B14F-4D97-AF65-F5344CB8AC3E}">
        <p14:creationId xmlns:p14="http://schemas.microsoft.com/office/powerpoint/2010/main" val="4285696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955964" y="457200"/>
            <a:ext cx="10548647" cy="955964"/>
          </a:xfrm>
        </p:spPr>
        <p:txBody>
          <a:bodyPr/>
          <a:lstStyle/>
          <a:p>
            <a:r>
              <a:rPr kumimoji="1" lang="ja-JP" altLang="en-US" dirty="0" smtClean="0"/>
              <a:t>交通費や出張費を見直す</a:t>
            </a:r>
            <a:endParaRPr kumimoji="1" lang="ja-JP" altLang="en-US" dirty="0"/>
          </a:p>
        </p:txBody>
      </p:sp>
      <p:sp>
        <p:nvSpPr>
          <p:cNvPr id="3" name="テキスト プレースホルダー 2"/>
          <p:cNvSpPr>
            <a:spLocks noGrp="1"/>
          </p:cNvSpPr>
          <p:nvPr>
            <p:ph type="body" idx="1"/>
          </p:nvPr>
        </p:nvSpPr>
        <p:spPr>
          <a:xfrm>
            <a:off x="1856510" y="1537855"/>
            <a:ext cx="9648102" cy="4932218"/>
          </a:xfrm>
        </p:spPr>
        <p:txBody>
          <a:bodyPr>
            <a:normAutofit/>
          </a:bodyPr>
          <a:lstStyle/>
          <a:p>
            <a:r>
              <a:rPr lang="ja-JP" altLang="en-US" sz="3200" dirty="0"/>
              <a:t>支給</a:t>
            </a:r>
            <a:r>
              <a:rPr lang="ja-JP" altLang="en-US" sz="3200" dirty="0" smtClean="0"/>
              <a:t>する金額を減らす工夫や、そもそも移動を不要とする工夫が必要</a:t>
            </a:r>
            <a:endParaRPr lang="en-US" altLang="ja-JP" sz="3200" dirty="0" smtClean="0"/>
          </a:p>
          <a:p>
            <a:r>
              <a:rPr kumimoji="1" lang="ja-JP" altLang="en-US" sz="3200" dirty="0"/>
              <a:t>　</a:t>
            </a:r>
            <a:r>
              <a:rPr kumimoji="1" lang="ja-JP" altLang="en-US" sz="3200" dirty="0" smtClean="0"/>
              <a:t>　　　　　　　　　　↓</a:t>
            </a:r>
            <a:endParaRPr kumimoji="1" lang="en-US" altLang="ja-JP" sz="3200" dirty="0" smtClean="0"/>
          </a:p>
          <a:p>
            <a:r>
              <a:rPr lang="ja-JP" altLang="en-US" sz="3200" dirty="0" smtClean="0"/>
              <a:t>・定期代を一か月ではなく三か月等の代金にする</a:t>
            </a:r>
            <a:endParaRPr lang="en-US" altLang="ja-JP" sz="3200" dirty="0" smtClean="0"/>
          </a:p>
          <a:p>
            <a:r>
              <a:rPr kumimoji="1" lang="ja-JP" altLang="en-US" sz="3200" dirty="0" smtClean="0"/>
              <a:t>・最短、最安経路であるか確認</a:t>
            </a:r>
            <a:endParaRPr kumimoji="1" lang="en-US" altLang="ja-JP" sz="3200" dirty="0" smtClean="0"/>
          </a:p>
          <a:p>
            <a:r>
              <a:rPr lang="ja-JP" altLang="en-US" sz="3200" dirty="0" smtClean="0"/>
              <a:t>・タクシー利用を制限</a:t>
            </a:r>
            <a:endParaRPr lang="en-US" altLang="ja-JP" sz="3200" dirty="0" smtClean="0"/>
          </a:p>
          <a:p>
            <a:r>
              <a:rPr kumimoji="1" lang="ja-JP" altLang="en-US" sz="3200" dirty="0" smtClean="0"/>
              <a:t>・安い出張パックなどを利用</a:t>
            </a:r>
            <a:endParaRPr kumimoji="1" lang="en-US" altLang="ja-JP" sz="3200" dirty="0" smtClean="0"/>
          </a:p>
          <a:p>
            <a:r>
              <a:rPr lang="ja-JP" altLang="en-US" sz="3200" dirty="0" smtClean="0"/>
              <a:t>・テレワークを利用</a:t>
            </a:r>
            <a:endParaRPr kumimoji="1" lang="ja-JP" altLang="en-US" sz="3200" dirty="0"/>
          </a:p>
        </p:txBody>
      </p:sp>
    </p:spTree>
    <p:extLst>
      <p:ext uri="{BB962C8B-B14F-4D97-AF65-F5344CB8AC3E}">
        <p14:creationId xmlns:p14="http://schemas.microsoft.com/office/powerpoint/2010/main" val="2535680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942110" y="387928"/>
            <a:ext cx="10562502" cy="845128"/>
          </a:xfrm>
        </p:spPr>
        <p:txBody>
          <a:bodyPr/>
          <a:lstStyle/>
          <a:p>
            <a:r>
              <a:rPr lang="ja-JP" altLang="en-US" dirty="0" smtClean="0"/>
              <a:t>離職防止から始める採用コスト削減</a:t>
            </a:r>
            <a:endParaRPr kumimoji="1" lang="ja-JP" altLang="en-US" dirty="0"/>
          </a:p>
        </p:txBody>
      </p:sp>
      <p:sp>
        <p:nvSpPr>
          <p:cNvPr id="3" name="テキスト プレースホルダー 2"/>
          <p:cNvSpPr>
            <a:spLocks noGrp="1"/>
          </p:cNvSpPr>
          <p:nvPr>
            <p:ph type="body" idx="1"/>
          </p:nvPr>
        </p:nvSpPr>
        <p:spPr>
          <a:xfrm>
            <a:off x="1801092" y="1371600"/>
            <a:ext cx="9703520" cy="5334000"/>
          </a:xfrm>
        </p:spPr>
        <p:txBody>
          <a:bodyPr>
            <a:normAutofit/>
          </a:bodyPr>
          <a:lstStyle/>
          <a:p>
            <a:r>
              <a:rPr kumimoji="1" lang="ja-JP" altLang="en-US" sz="3200" dirty="0" smtClean="0"/>
              <a:t>採用コストを見直す際には、離職率を下げることを最優先にする。</a:t>
            </a:r>
            <a:endParaRPr kumimoji="1" lang="en-US" altLang="ja-JP" sz="3200" dirty="0" smtClean="0"/>
          </a:p>
          <a:p>
            <a:r>
              <a:rPr lang="ja-JP" altLang="en-US" sz="3200" dirty="0" smtClean="0"/>
              <a:t>　　　　　　　　　　↓</a:t>
            </a:r>
            <a:endParaRPr lang="en-US" altLang="ja-JP" sz="3200" dirty="0" smtClean="0"/>
          </a:p>
          <a:p>
            <a:r>
              <a:rPr kumimoji="1" lang="ja-JP" altLang="en-US" sz="3200" dirty="0" smtClean="0"/>
              <a:t>・社員からの意見も取り入れ、働きやすい職場づく</a:t>
            </a:r>
            <a:endParaRPr kumimoji="1" lang="en-US" altLang="ja-JP" sz="3200" dirty="0" smtClean="0"/>
          </a:p>
          <a:p>
            <a:r>
              <a:rPr lang="ja-JP" altLang="en-US" sz="3200" dirty="0"/>
              <a:t>　</a:t>
            </a:r>
            <a:r>
              <a:rPr kumimoji="1" lang="ja-JP" altLang="en-US" sz="3200" dirty="0" err="1" smtClean="0"/>
              <a:t>りを</a:t>
            </a:r>
            <a:r>
              <a:rPr kumimoji="1" lang="ja-JP" altLang="en-US" sz="3200" dirty="0" smtClean="0"/>
              <a:t>推進する</a:t>
            </a:r>
            <a:endParaRPr kumimoji="1" lang="en-US" altLang="ja-JP" sz="3200" dirty="0" smtClean="0"/>
          </a:p>
          <a:p>
            <a:r>
              <a:rPr lang="ja-JP" altLang="en-US" sz="3200" dirty="0" smtClean="0"/>
              <a:t>・採用フローを見直す</a:t>
            </a:r>
            <a:endParaRPr lang="en-US" altLang="ja-JP" sz="3200" dirty="0" smtClean="0"/>
          </a:p>
          <a:p>
            <a:r>
              <a:rPr kumimoji="1" lang="ja-JP" altLang="en-US" sz="3200" dirty="0" smtClean="0"/>
              <a:t>・社員紹介採用を行う</a:t>
            </a:r>
            <a:endParaRPr kumimoji="1" lang="en-US" altLang="ja-JP" sz="3200" dirty="0" smtClean="0"/>
          </a:p>
          <a:p>
            <a:r>
              <a:rPr lang="ja-JP" altLang="en-US" sz="3200" dirty="0" smtClean="0"/>
              <a:t>・求人広告媒体を見直す</a:t>
            </a:r>
            <a:endParaRPr kumimoji="1" lang="ja-JP" altLang="en-US" sz="3200" dirty="0"/>
          </a:p>
        </p:txBody>
      </p:sp>
    </p:spTree>
    <p:extLst>
      <p:ext uri="{BB962C8B-B14F-4D97-AF65-F5344CB8AC3E}">
        <p14:creationId xmlns:p14="http://schemas.microsoft.com/office/powerpoint/2010/main" val="31734763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817418" y="457201"/>
            <a:ext cx="10687193" cy="872836"/>
          </a:xfrm>
        </p:spPr>
        <p:txBody>
          <a:bodyPr/>
          <a:lstStyle/>
          <a:p>
            <a:r>
              <a:rPr kumimoji="1" lang="ja-JP" altLang="en-US" dirty="0" smtClean="0"/>
              <a:t>モノの無駄をなくして消耗品コスト削減</a:t>
            </a:r>
            <a:endParaRPr kumimoji="1" lang="ja-JP" altLang="en-US" dirty="0"/>
          </a:p>
        </p:txBody>
      </p:sp>
      <p:sp>
        <p:nvSpPr>
          <p:cNvPr id="3" name="テキスト プレースホルダー 2"/>
          <p:cNvSpPr>
            <a:spLocks noGrp="1"/>
          </p:cNvSpPr>
          <p:nvPr>
            <p:ph type="body" idx="1"/>
          </p:nvPr>
        </p:nvSpPr>
        <p:spPr>
          <a:xfrm>
            <a:off x="1981200" y="1330036"/>
            <a:ext cx="9523411" cy="5320145"/>
          </a:xfrm>
        </p:spPr>
        <p:txBody>
          <a:bodyPr>
            <a:normAutofit/>
          </a:bodyPr>
          <a:lstStyle/>
          <a:p>
            <a:r>
              <a:rPr kumimoji="1" lang="ja-JP" altLang="en-US" sz="3200" dirty="0" smtClean="0"/>
              <a:t>事務用品・消耗品は節約するという意識を浸透させ、無駄に使わない、買わない</a:t>
            </a:r>
            <a:endParaRPr kumimoji="1" lang="en-US" altLang="ja-JP" sz="3200" dirty="0" smtClean="0"/>
          </a:p>
          <a:p>
            <a:r>
              <a:rPr lang="ja-JP" altLang="en-US" sz="3200" dirty="0"/>
              <a:t>　</a:t>
            </a:r>
            <a:r>
              <a:rPr lang="ja-JP" altLang="en-US" sz="3200" dirty="0" smtClean="0"/>
              <a:t>　　　　　　　　　↓</a:t>
            </a:r>
            <a:endParaRPr lang="en-US" altLang="ja-JP" sz="3200" dirty="0" smtClean="0"/>
          </a:p>
          <a:p>
            <a:r>
              <a:rPr kumimoji="1" lang="ja-JP" altLang="en-US" sz="3200" dirty="0" smtClean="0"/>
              <a:t>・白黒印刷やペーパーレス化を進め、コピー、印</a:t>
            </a:r>
            <a:endParaRPr kumimoji="1" lang="en-US" altLang="ja-JP" sz="3200" dirty="0" smtClean="0"/>
          </a:p>
          <a:p>
            <a:r>
              <a:rPr lang="ja-JP" altLang="en-US" sz="3200" dirty="0"/>
              <a:t>　</a:t>
            </a:r>
            <a:r>
              <a:rPr kumimoji="1" lang="ja-JP" altLang="en-US" sz="3200" dirty="0" smtClean="0"/>
              <a:t>刷費を削減</a:t>
            </a:r>
            <a:endParaRPr kumimoji="1" lang="en-US" altLang="ja-JP" sz="3200" dirty="0" smtClean="0"/>
          </a:p>
          <a:p>
            <a:r>
              <a:rPr lang="ja-JP" altLang="en-US" sz="3200" dirty="0" smtClean="0"/>
              <a:t>・事務用品、消耗品の管理方法を見直す</a:t>
            </a:r>
            <a:endParaRPr lang="en-US" altLang="ja-JP" sz="3200" dirty="0" smtClean="0"/>
          </a:p>
          <a:p>
            <a:r>
              <a:rPr kumimoji="1" lang="ja-JP" altLang="en-US" sz="3200" dirty="0" smtClean="0"/>
              <a:t>・消耗品はなるべく安く</a:t>
            </a:r>
            <a:r>
              <a:rPr lang="ja-JP" altLang="en-US" sz="3200" dirty="0" smtClean="0"/>
              <a:t>買えるオンライン</a:t>
            </a:r>
            <a:r>
              <a:rPr lang="ja-JP" altLang="en-US" sz="3200" dirty="0"/>
              <a:t>で</a:t>
            </a:r>
            <a:r>
              <a:rPr lang="ja-JP" altLang="en-US" sz="3200" dirty="0" smtClean="0"/>
              <a:t>購入</a:t>
            </a:r>
            <a:endParaRPr lang="en-US" altLang="ja-JP" sz="3200" dirty="0" smtClean="0"/>
          </a:p>
          <a:p>
            <a:r>
              <a:rPr lang="ja-JP" altLang="en-US" sz="3200" dirty="0"/>
              <a:t>　</a:t>
            </a:r>
            <a:r>
              <a:rPr lang="ja-JP" altLang="en-US" sz="3200" dirty="0" smtClean="0"/>
              <a:t>する</a:t>
            </a:r>
            <a:endParaRPr kumimoji="1" lang="ja-JP" altLang="en-US" sz="3200" dirty="0"/>
          </a:p>
        </p:txBody>
      </p:sp>
    </p:spTree>
    <p:extLst>
      <p:ext uri="{BB962C8B-B14F-4D97-AF65-F5344CB8AC3E}">
        <p14:creationId xmlns:p14="http://schemas.microsoft.com/office/powerpoint/2010/main" val="2919897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983674" y="332510"/>
            <a:ext cx="10520938" cy="955964"/>
          </a:xfrm>
        </p:spPr>
        <p:txBody>
          <a:bodyPr/>
          <a:lstStyle/>
          <a:p>
            <a:r>
              <a:rPr kumimoji="1" lang="ja-JP" altLang="en-US" dirty="0" smtClean="0"/>
              <a:t>節電による光熱費・通信費を削減</a:t>
            </a:r>
            <a:endParaRPr kumimoji="1" lang="ja-JP" altLang="en-US" dirty="0"/>
          </a:p>
        </p:txBody>
      </p:sp>
      <p:sp>
        <p:nvSpPr>
          <p:cNvPr id="3" name="テキスト プレースホルダー 2"/>
          <p:cNvSpPr>
            <a:spLocks noGrp="1"/>
          </p:cNvSpPr>
          <p:nvPr>
            <p:ph type="body" idx="1"/>
          </p:nvPr>
        </p:nvSpPr>
        <p:spPr>
          <a:xfrm>
            <a:off x="1884218" y="1288474"/>
            <a:ext cx="9620393" cy="5444835"/>
          </a:xfrm>
        </p:spPr>
        <p:txBody>
          <a:bodyPr>
            <a:normAutofit/>
          </a:bodyPr>
          <a:lstStyle/>
          <a:p>
            <a:r>
              <a:rPr kumimoji="1" lang="ja-JP" altLang="en-US" sz="3200" dirty="0" smtClean="0"/>
              <a:t>・ＬＥＤ照明に</a:t>
            </a:r>
            <a:r>
              <a:rPr lang="ja-JP" altLang="en-US" sz="3200" dirty="0"/>
              <a:t>交換</a:t>
            </a:r>
            <a:r>
              <a:rPr lang="ja-JP" altLang="en-US" sz="3200" dirty="0" smtClean="0"/>
              <a:t>する</a:t>
            </a:r>
            <a:endParaRPr lang="en-US" altLang="ja-JP" sz="3200" dirty="0" smtClean="0"/>
          </a:p>
          <a:p>
            <a:r>
              <a:rPr kumimoji="1" lang="ja-JP" altLang="en-US" sz="3200" dirty="0" smtClean="0"/>
              <a:t>・使っていない部屋の電気はこまめに消す</a:t>
            </a:r>
            <a:endParaRPr kumimoji="1" lang="en-US" altLang="ja-JP" sz="3200" dirty="0" smtClean="0"/>
          </a:p>
          <a:p>
            <a:r>
              <a:rPr lang="ja-JP" altLang="en-US" sz="3200" dirty="0" smtClean="0"/>
              <a:t>・エアコンの使用時間を制限する</a:t>
            </a:r>
            <a:endParaRPr lang="en-US" altLang="ja-JP" sz="3200" dirty="0" smtClean="0"/>
          </a:p>
          <a:p>
            <a:r>
              <a:rPr kumimoji="1" lang="ja-JP" altLang="en-US" sz="3200" dirty="0" smtClean="0"/>
              <a:t>・テレワークの利用によってオフィスにいる人員を削減する</a:t>
            </a:r>
            <a:endParaRPr kumimoji="1" lang="en-US" altLang="ja-JP" sz="3200" dirty="0" smtClean="0"/>
          </a:p>
          <a:p>
            <a:r>
              <a:rPr lang="ja-JP" altLang="en-US" sz="3200" dirty="0" smtClean="0"/>
              <a:t>・電力会社、プロバイダを見直す</a:t>
            </a:r>
            <a:endParaRPr kumimoji="1" lang="ja-JP" altLang="en-US" sz="3200" dirty="0"/>
          </a:p>
        </p:txBody>
      </p:sp>
    </p:spTree>
    <p:extLst>
      <p:ext uri="{BB962C8B-B14F-4D97-AF65-F5344CB8AC3E}">
        <p14:creationId xmlns:p14="http://schemas.microsoft.com/office/powerpoint/2010/main" val="19040131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122218" y="387928"/>
            <a:ext cx="10382393" cy="914400"/>
          </a:xfrm>
        </p:spPr>
        <p:txBody>
          <a:bodyPr/>
          <a:lstStyle/>
          <a:p>
            <a:r>
              <a:rPr lang="ja-JP" altLang="en-US" dirty="0" smtClean="0"/>
              <a:t>コストを削減する具体的な手順</a:t>
            </a:r>
            <a:endParaRPr kumimoji="1" lang="ja-JP" altLang="en-US" dirty="0"/>
          </a:p>
        </p:txBody>
      </p:sp>
      <p:sp>
        <p:nvSpPr>
          <p:cNvPr id="3" name="テキスト プレースホルダー 2"/>
          <p:cNvSpPr>
            <a:spLocks noGrp="1"/>
          </p:cNvSpPr>
          <p:nvPr>
            <p:ph type="body" idx="1"/>
          </p:nvPr>
        </p:nvSpPr>
        <p:spPr>
          <a:xfrm>
            <a:off x="1676400" y="1302328"/>
            <a:ext cx="9828211" cy="5417127"/>
          </a:xfrm>
        </p:spPr>
        <p:txBody>
          <a:bodyPr>
            <a:normAutofit/>
          </a:bodyPr>
          <a:lstStyle/>
          <a:p>
            <a:r>
              <a:rPr kumimoji="1" lang="ja-JP" altLang="en-US" sz="3200" dirty="0" smtClean="0"/>
              <a:t>１．現在の支出の洗い出し</a:t>
            </a:r>
            <a:endParaRPr kumimoji="1" lang="en-US" altLang="ja-JP" sz="3200" dirty="0" smtClean="0"/>
          </a:p>
          <a:p>
            <a:r>
              <a:rPr lang="ja-JP" altLang="en-US" sz="3200" dirty="0" smtClean="0"/>
              <a:t>２．得られる効果のシミュレーション</a:t>
            </a:r>
            <a:endParaRPr lang="en-US" altLang="ja-JP" sz="3200" dirty="0" smtClean="0"/>
          </a:p>
          <a:p>
            <a:r>
              <a:rPr lang="ja-JP" altLang="en-US" sz="3200" dirty="0" smtClean="0"/>
              <a:t>３．目標やプランの設定</a:t>
            </a:r>
            <a:endParaRPr lang="en-US" altLang="ja-JP" sz="3200" dirty="0" smtClean="0"/>
          </a:p>
          <a:p>
            <a:r>
              <a:rPr kumimoji="1" lang="ja-JP" altLang="en-US" sz="3200" dirty="0" smtClean="0"/>
              <a:t>４．プランの実行、改善</a:t>
            </a:r>
            <a:endParaRPr kumimoji="1" lang="ja-JP" altLang="en-US" sz="3200" dirty="0"/>
          </a:p>
        </p:txBody>
      </p:sp>
    </p:spTree>
    <p:extLst>
      <p:ext uri="{BB962C8B-B14F-4D97-AF65-F5344CB8AC3E}">
        <p14:creationId xmlns:p14="http://schemas.microsoft.com/office/powerpoint/2010/main" val="10550958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774267" y="304801"/>
            <a:ext cx="8915399" cy="942110"/>
          </a:xfrm>
        </p:spPr>
        <p:txBody>
          <a:bodyPr/>
          <a:lstStyle/>
          <a:p>
            <a:r>
              <a:rPr kumimoji="1" lang="ja-JP" altLang="en-US" dirty="0" smtClean="0"/>
              <a:t>コスト削減を成功させるポイント</a:t>
            </a:r>
            <a:endParaRPr kumimoji="1" lang="ja-JP" altLang="en-US" dirty="0"/>
          </a:p>
        </p:txBody>
      </p:sp>
      <p:sp>
        <p:nvSpPr>
          <p:cNvPr id="3" name="テキスト プレースホルダー 2"/>
          <p:cNvSpPr>
            <a:spLocks noGrp="1"/>
          </p:cNvSpPr>
          <p:nvPr>
            <p:ph type="body" idx="1"/>
          </p:nvPr>
        </p:nvSpPr>
        <p:spPr>
          <a:xfrm>
            <a:off x="1676400" y="1371600"/>
            <a:ext cx="9828211" cy="5486400"/>
          </a:xfrm>
        </p:spPr>
        <p:txBody>
          <a:bodyPr>
            <a:normAutofit/>
          </a:bodyPr>
          <a:lstStyle/>
          <a:p>
            <a:r>
              <a:rPr kumimoji="1" lang="ja-JP" altLang="en-US" sz="3200" dirty="0" smtClean="0"/>
              <a:t>１．大きい効果が期待できるものから取り組む</a:t>
            </a:r>
            <a:endParaRPr kumimoji="1" lang="en-US" altLang="ja-JP" sz="3200" dirty="0" smtClean="0"/>
          </a:p>
          <a:p>
            <a:r>
              <a:rPr lang="ja-JP" altLang="en-US" sz="3200" dirty="0" smtClean="0"/>
              <a:t>２．ＰＤＣＡ</a:t>
            </a:r>
            <a:r>
              <a:rPr lang="en-US" altLang="ja-JP" sz="3200" dirty="0" smtClean="0"/>
              <a:t>(</a:t>
            </a:r>
            <a:r>
              <a:rPr lang="ja-JP" altLang="en-US" sz="3200" dirty="0" smtClean="0"/>
              <a:t>計画→実施→確認→改善</a:t>
            </a:r>
            <a:r>
              <a:rPr lang="en-US" altLang="ja-JP" sz="3200" dirty="0" smtClean="0"/>
              <a:t>)</a:t>
            </a:r>
            <a:r>
              <a:rPr lang="ja-JP" altLang="en-US" sz="3200" dirty="0" smtClean="0"/>
              <a:t>サイクルを</a:t>
            </a:r>
            <a:endParaRPr lang="en-US" altLang="ja-JP" sz="3200" dirty="0" smtClean="0"/>
          </a:p>
          <a:p>
            <a:r>
              <a:rPr lang="ja-JP" altLang="en-US" sz="3200" dirty="0"/>
              <a:t>　</a:t>
            </a:r>
            <a:r>
              <a:rPr lang="ja-JP" altLang="en-US" sz="3200" dirty="0" smtClean="0"/>
              <a:t>　意識する</a:t>
            </a:r>
            <a:endParaRPr lang="en-US" altLang="ja-JP" sz="3200" dirty="0" smtClean="0"/>
          </a:p>
          <a:p>
            <a:r>
              <a:rPr kumimoji="1" lang="ja-JP" altLang="en-US" sz="3200" dirty="0" smtClean="0"/>
              <a:t>３．ムダ、ムラ、ムリをなくす</a:t>
            </a:r>
            <a:endParaRPr kumimoji="1" lang="en-US" altLang="ja-JP" sz="3200" dirty="0" smtClean="0"/>
          </a:p>
          <a:p>
            <a:r>
              <a:rPr lang="ja-JP" altLang="en-US" sz="3200" dirty="0" smtClean="0"/>
              <a:t>４．従業員全員で取り組む</a:t>
            </a:r>
            <a:endParaRPr kumimoji="1" lang="ja-JP" altLang="en-US" sz="3200" dirty="0"/>
          </a:p>
        </p:txBody>
      </p:sp>
    </p:spTree>
    <p:extLst>
      <p:ext uri="{BB962C8B-B14F-4D97-AF65-F5344CB8AC3E}">
        <p14:creationId xmlns:p14="http://schemas.microsoft.com/office/powerpoint/2010/main" val="15053996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21FEFB4-9A31-6EF3-AFF5-2D28DD0E05A9}"/>
              </a:ext>
            </a:extLst>
          </p:cNvPr>
          <p:cNvSpPr>
            <a:spLocks noGrp="1"/>
          </p:cNvSpPr>
          <p:nvPr>
            <p:ph type="title"/>
          </p:nvPr>
        </p:nvSpPr>
        <p:spPr>
          <a:xfrm>
            <a:off x="958820" y="553677"/>
            <a:ext cx="8803256" cy="860401"/>
          </a:xfrm>
        </p:spPr>
        <p:txBody>
          <a:bodyPr/>
          <a:lstStyle/>
          <a:p>
            <a:r>
              <a:rPr kumimoji="1" lang="ja-JP" altLang="en-US" dirty="0"/>
              <a:t>過去の法人内の節約の取り組み</a:t>
            </a:r>
          </a:p>
        </p:txBody>
      </p:sp>
      <p:sp>
        <p:nvSpPr>
          <p:cNvPr id="3" name="テキスト プレースホルダー 2">
            <a:extLst>
              <a:ext uri="{FF2B5EF4-FFF2-40B4-BE49-F238E27FC236}">
                <a16:creationId xmlns:a16="http://schemas.microsoft.com/office/drawing/2014/main" id="{FF2F12F4-4297-B54E-5CE8-82CC10925AE0}"/>
              </a:ext>
            </a:extLst>
          </p:cNvPr>
          <p:cNvSpPr>
            <a:spLocks noGrp="1"/>
          </p:cNvSpPr>
          <p:nvPr>
            <p:ph type="body" idx="1"/>
          </p:nvPr>
        </p:nvSpPr>
        <p:spPr>
          <a:xfrm>
            <a:off x="1838192" y="1816608"/>
            <a:ext cx="8915399" cy="4695027"/>
          </a:xfrm>
        </p:spPr>
        <p:txBody>
          <a:bodyPr>
            <a:normAutofit/>
          </a:bodyPr>
          <a:lstStyle/>
          <a:p>
            <a:r>
              <a:rPr lang="ja-JP" altLang="ja-JP" dirty="0"/>
              <a:t>臨時薬の一</a:t>
            </a:r>
            <a:r>
              <a:rPr lang="ja-JP" altLang="ja-JP" dirty="0" smtClean="0"/>
              <a:t>包化</a:t>
            </a:r>
            <a:endParaRPr lang="en-US" altLang="ja-JP" dirty="0" smtClean="0"/>
          </a:p>
          <a:p>
            <a:r>
              <a:rPr lang="ja-JP" altLang="ja-JP" dirty="0" smtClean="0"/>
              <a:t>→</a:t>
            </a:r>
            <a:r>
              <a:rPr lang="ja-JP" altLang="ja-JP" dirty="0"/>
              <a:t>コピー用紙やホチキスの使用量が減り、作業時間の短縮</a:t>
            </a:r>
          </a:p>
          <a:p>
            <a:r>
              <a:rPr lang="ja-JP" altLang="ja-JP" dirty="0" smtClean="0"/>
              <a:t>ポスター</a:t>
            </a:r>
            <a:r>
              <a:rPr lang="ja-JP" altLang="ja-JP" dirty="0"/>
              <a:t>の</a:t>
            </a:r>
            <a:r>
              <a:rPr lang="ja-JP" altLang="ja-JP" dirty="0" smtClean="0"/>
              <a:t>作成</a:t>
            </a:r>
            <a:endParaRPr lang="en-US" altLang="ja-JP" dirty="0" smtClean="0"/>
          </a:p>
          <a:p>
            <a:r>
              <a:rPr lang="ja-JP" altLang="ja-JP" dirty="0" smtClean="0"/>
              <a:t>→</a:t>
            </a:r>
            <a:r>
              <a:rPr lang="ja-JP" altLang="ja-JP" dirty="0"/>
              <a:t>法人内に貼り、スタッフへ節約意識を促す</a:t>
            </a:r>
          </a:p>
          <a:p>
            <a:r>
              <a:rPr lang="ja-JP" altLang="ja-JP" dirty="0" smtClean="0"/>
              <a:t>商品</a:t>
            </a:r>
            <a:r>
              <a:rPr lang="ja-JP" altLang="ja-JP" dirty="0"/>
              <a:t>の</a:t>
            </a:r>
            <a:r>
              <a:rPr lang="ja-JP" altLang="ja-JP" dirty="0" smtClean="0"/>
              <a:t>入れ替え</a:t>
            </a:r>
            <a:endParaRPr lang="en-US" altLang="ja-JP" dirty="0" smtClean="0"/>
          </a:p>
          <a:p>
            <a:r>
              <a:rPr lang="ja-JP" altLang="ja-JP" dirty="0" smtClean="0"/>
              <a:t>→</a:t>
            </a:r>
            <a:r>
              <a:rPr lang="ja-JP" altLang="ja-JP" dirty="0"/>
              <a:t>より安価でコスパの良い商品への変更。洗剤類やごみ袋、使い捨て手袋など</a:t>
            </a:r>
          </a:p>
          <a:p>
            <a:r>
              <a:rPr lang="ja-JP" altLang="ja-JP" dirty="0" smtClean="0"/>
              <a:t>節水</a:t>
            </a:r>
            <a:r>
              <a:rPr lang="ja-JP" altLang="ja-JP" dirty="0"/>
              <a:t>システムの導入</a:t>
            </a:r>
          </a:p>
          <a:p>
            <a:r>
              <a:rPr lang="ja-JP" altLang="ja-JP" dirty="0" smtClean="0"/>
              <a:t>→</a:t>
            </a:r>
            <a:r>
              <a:rPr lang="ja-JP" altLang="ja-JP" dirty="0"/>
              <a:t>水道の蛇口に節水できる部品を取り付け、水圧はそのままに使用量を</a:t>
            </a:r>
            <a:r>
              <a:rPr lang="ja-JP" altLang="ja-JP" dirty="0" smtClean="0"/>
              <a:t>抑えられる</a:t>
            </a:r>
            <a:r>
              <a:rPr lang="ja-JP" altLang="en-US" dirty="0" smtClean="0"/>
              <a:t>。</a:t>
            </a:r>
            <a:r>
              <a:rPr lang="ja-JP" altLang="ja-JP" dirty="0" smtClean="0"/>
              <a:t>導入</a:t>
            </a:r>
            <a:r>
              <a:rPr lang="ja-JP" altLang="en-US" dirty="0" smtClean="0"/>
              <a:t>前と</a:t>
            </a:r>
            <a:r>
              <a:rPr lang="ja-JP" altLang="ja-JP" dirty="0" smtClean="0"/>
              <a:t>くらべ</a:t>
            </a:r>
            <a:r>
              <a:rPr lang="ja-JP" altLang="ja-JP" dirty="0"/>
              <a:t>、今年は</a:t>
            </a:r>
            <a:r>
              <a:rPr lang="en-US" altLang="ja-JP" dirty="0"/>
              <a:t>37.4</a:t>
            </a:r>
            <a:r>
              <a:rPr lang="ja-JP" altLang="ja-JP" dirty="0"/>
              <a:t>％の節約になっている。</a:t>
            </a:r>
          </a:p>
          <a:p>
            <a:r>
              <a:rPr lang="ja-JP" altLang="ja-JP" dirty="0"/>
              <a:t>金額だと</a:t>
            </a:r>
            <a:r>
              <a:rPr lang="en-US" altLang="ja-JP" dirty="0"/>
              <a:t>200</a:t>
            </a:r>
            <a:r>
              <a:rPr lang="ja-JP" altLang="ja-JP" dirty="0"/>
              <a:t>万円ほどの節約につながっている</a:t>
            </a:r>
          </a:p>
          <a:p>
            <a:endParaRPr lang="en-US" altLang="ja-JP" sz="3200" dirty="0"/>
          </a:p>
        </p:txBody>
      </p:sp>
    </p:spTree>
    <p:extLst>
      <p:ext uri="{BB962C8B-B14F-4D97-AF65-F5344CB8AC3E}">
        <p14:creationId xmlns:p14="http://schemas.microsoft.com/office/powerpoint/2010/main" val="39461215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21FEFB4-9A31-6EF3-AFF5-2D28DD0E05A9}"/>
              </a:ext>
            </a:extLst>
          </p:cNvPr>
          <p:cNvSpPr>
            <a:spLocks noGrp="1"/>
          </p:cNvSpPr>
          <p:nvPr>
            <p:ph type="title"/>
          </p:nvPr>
        </p:nvSpPr>
        <p:spPr>
          <a:xfrm>
            <a:off x="958820" y="553677"/>
            <a:ext cx="8803256" cy="860401"/>
          </a:xfrm>
        </p:spPr>
        <p:txBody>
          <a:bodyPr/>
          <a:lstStyle/>
          <a:p>
            <a:r>
              <a:rPr lang="ja-JP" altLang="en-US" dirty="0"/>
              <a:t>現在</a:t>
            </a:r>
            <a:r>
              <a:rPr kumimoji="1" lang="ja-JP" altLang="en-US" dirty="0"/>
              <a:t>の法人内の節約の取り組み</a:t>
            </a:r>
          </a:p>
        </p:txBody>
      </p:sp>
      <p:sp>
        <p:nvSpPr>
          <p:cNvPr id="3" name="テキスト プレースホルダー 2">
            <a:extLst>
              <a:ext uri="{FF2B5EF4-FFF2-40B4-BE49-F238E27FC236}">
                <a16:creationId xmlns:a16="http://schemas.microsoft.com/office/drawing/2014/main" id="{FF2F12F4-4297-B54E-5CE8-82CC10925AE0}"/>
              </a:ext>
            </a:extLst>
          </p:cNvPr>
          <p:cNvSpPr>
            <a:spLocks noGrp="1"/>
          </p:cNvSpPr>
          <p:nvPr>
            <p:ph type="body" idx="1"/>
          </p:nvPr>
        </p:nvSpPr>
        <p:spPr>
          <a:xfrm>
            <a:off x="1879755" y="1899735"/>
            <a:ext cx="8915399" cy="4487209"/>
          </a:xfrm>
        </p:spPr>
        <p:txBody>
          <a:bodyPr>
            <a:normAutofit/>
          </a:bodyPr>
          <a:lstStyle/>
          <a:p>
            <a:r>
              <a:rPr lang="en-US" altLang="ja-JP" sz="2800" dirty="0" smtClean="0"/>
              <a:t>LED</a:t>
            </a:r>
            <a:r>
              <a:rPr lang="ja-JP" altLang="ja-JP" sz="2800" dirty="0"/>
              <a:t>化の検討</a:t>
            </a:r>
          </a:p>
          <a:p>
            <a:r>
              <a:rPr lang="ja-JP" altLang="ja-JP" sz="2800" dirty="0"/>
              <a:t>→消費電力が抑えられ、蛍光灯よりも長寿命に</a:t>
            </a:r>
            <a:r>
              <a:rPr lang="ja-JP" altLang="ja-JP" sz="2800" dirty="0" smtClean="0"/>
              <a:t>なる</a:t>
            </a:r>
            <a:endParaRPr lang="en-US" altLang="ja-JP" sz="2800" dirty="0" smtClean="0"/>
          </a:p>
          <a:p>
            <a:endParaRPr lang="ja-JP" altLang="ja-JP" sz="2800" dirty="0"/>
          </a:p>
          <a:p>
            <a:r>
              <a:rPr lang="ja-JP" altLang="ja-JP" sz="2800" dirty="0" smtClean="0"/>
              <a:t>電気使</a:t>
            </a:r>
            <a:r>
              <a:rPr lang="ja-JP" altLang="ja-JP" sz="2800" dirty="0"/>
              <a:t>用量をデータ化し掲示板に毎月掲載</a:t>
            </a:r>
          </a:p>
          <a:p>
            <a:r>
              <a:rPr lang="ja-JP" altLang="ja-JP" sz="2800" dirty="0"/>
              <a:t>→スタッフに現状を知ってもらい節約に</a:t>
            </a:r>
            <a:r>
              <a:rPr lang="ja-JP" altLang="ja-JP" sz="2800" dirty="0" smtClean="0"/>
              <a:t>繋げる</a:t>
            </a:r>
            <a:endParaRPr lang="en-US" altLang="ja-JP" sz="2800" dirty="0" smtClean="0"/>
          </a:p>
          <a:p>
            <a:endParaRPr lang="ja-JP" altLang="ja-JP" sz="2800" dirty="0"/>
          </a:p>
          <a:p>
            <a:r>
              <a:rPr lang="ja-JP" altLang="ja-JP" sz="2800" dirty="0" smtClean="0"/>
              <a:t>コピー</a:t>
            </a:r>
            <a:r>
              <a:rPr lang="ja-JP" altLang="ja-JP" sz="2800" dirty="0"/>
              <a:t>用紙の節約、こまめな節電など</a:t>
            </a:r>
            <a:endParaRPr lang="en-US" altLang="ja-JP" sz="2800" dirty="0"/>
          </a:p>
        </p:txBody>
      </p:sp>
    </p:spTree>
    <p:extLst>
      <p:ext uri="{BB962C8B-B14F-4D97-AF65-F5344CB8AC3E}">
        <p14:creationId xmlns:p14="http://schemas.microsoft.com/office/powerpoint/2010/main" val="27322106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21FEFB4-9A31-6EF3-AFF5-2D28DD0E05A9}"/>
              </a:ext>
            </a:extLst>
          </p:cNvPr>
          <p:cNvSpPr>
            <a:spLocks noGrp="1"/>
          </p:cNvSpPr>
          <p:nvPr>
            <p:ph type="title"/>
          </p:nvPr>
        </p:nvSpPr>
        <p:spPr>
          <a:xfrm>
            <a:off x="958820" y="553677"/>
            <a:ext cx="8803256" cy="860401"/>
          </a:xfrm>
        </p:spPr>
        <p:txBody>
          <a:bodyPr/>
          <a:lstStyle/>
          <a:p>
            <a:r>
              <a:rPr lang="ja-JP" altLang="en-US" dirty="0"/>
              <a:t>まとめ</a:t>
            </a:r>
            <a:endParaRPr kumimoji="1" lang="ja-JP" altLang="en-US" dirty="0"/>
          </a:p>
        </p:txBody>
      </p:sp>
      <p:sp>
        <p:nvSpPr>
          <p:cNvPr id="3" name="テキスト プレースホルダー 2">
            <a:extLst>
              <a:ext uri="{FF2B5EF4-FFF2-40B4-BE49-F238E27FC236}">
                <a16:creationId xmlns:a16="http://schemas.microsoft.com/office/drawing/2014/main" id="{FF2F12F4-4297-B54E-5CE8-82CC10925AE0}"/>
              </a:ext>
            </a:extLst>
          </p:cNvPr>
          <p:cNvSpPr>
            <a:spLocks noGrp="1"/>
          </p:cNvSpPr>
          <p:nvPr>
            <p:ph type="body" idx="1"/>
          </p:nvPr>
        </p:nvSpPr>
        <p:spPr>
          <a:xfrm>
            <a:off x="1574956" y="1899735"/>
            <a:ext cx="8915399" cy="4625755"/>
          </a:xfrm>
        </p:spPr>
        <p:txBody>
          <a:bodyPr>
            <a:normAutofit/>
          </a:bodyPr>
          <a:lstStyle/>
          <a:p>
            <a:r>
              <a:rPr lang="ja-JP" altLang="en-US" sz="3200" dirty="0" smtClean="0"/>
              <a:t>経費削減は企業の利益を向上するのに役立ち、集中して取り組むことで効果がでます。</a:t>
            </a:r>
            <a:endParaRPr lang="en-US" altLang="ja-JP" sz="3200" dirty="0" smtClean="0"/>
          </a:p>
          <a:p>
            <a:r>
              <a:rPr lang="ja-JP" altLang="en-US" sz="3200" dirty="0" smtClean="0"/>
              <a:t>大きな成果が見込めることから経費削減を図るべきですが、社員のモチベーションや顧客の満足度を下げるような経費削減はやってはいけません。</a:t>
            </a:r>
            <a:endParaRPr lang="en-US" altLang="ja-JP" sz="3200" dirty="0" smtClean="0"/>
          </a:p>
          <a:p>
            <a:r>
              <a:rPr lang="ja-JP" altLang="en-US" sz="3200" dirty="0"/>
              <a:t>本当</a:t>
            </a:r>
            <a:r>
              <a:rPr lang="ja-JP" altLang="en-US" sz="3200" dirty="0" smtClean="0"/>
              <a:t>に必要か、値段相当のものかをよく考えロスを減らすことが大事です。</a:t>
            </a:r>
            <a:endParaRPr lang="en-US" altLang="ja-JP" sz="3200" dirty="0"/>
          </a:p>
        </p:txBody>
      </p:sp>
    </p:spTree>
    <p:extLst>
      <p:ext uri="{BB962C8B-B14F-4D97-AF65-F5344CB8AC3E}">
        <p14:creationId xmlns:p14="http://schemas.microsoft.com/office/powerpoint/2010/main" val="110862522"/>
      </p:ext>
    </p:extLst>
  </p:cSld>
  <p:clrMapOvr>
    <a:masterClrMapping/>
  </p:clrMapOvr>
</p:sld>
</file>

<file path=ppt/theme/theme1.xml><?xml version="1.0" encoding="utf-8"?>
<a:theme xmlns:a="http://schemas.openxmlformats.org/drawingml/2006/main" name="ウィスプ">
  <a:themeElements>
    <a:clrScheme name="ウィスプ">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ウィスプ">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ウィスプ">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125</TotalTime>
  <Words>990</Words>
  <Application>Microsoft Office PowerPoint</Application>
  <PresentationFormat>ワイド画面</PresentationFormat>
  <Paragraphs>110</Paragraphs>
  <Slides>17</Slides>
  <Notes>0</Notes>
  <HiddenSlides>0</HiddenSlides>
  <MMClips>0</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17</vt:i4>
      </vt:variant>
    </vt:vector>
  </HeadingPairs>
  <TitlesOfParts>
    <vt:vector size="22" baseType="lpstr">
      <vt:lpstr>メイリオ</vt:lpstr>
      <vt:lpstr>Arial</vt:lpstr>
      <vt:lpstr>Century Gothic</vt:lpstr>
      <vt:lpstr>Wingdings 3</vt:lpstr>
      <vt:lpstr>ウィスプ</vt:lpstr>
      <vt:lpstr>節約について</vt:lpstr>
      <vt:lpstr>節約とは</vt:lpstr>
      <vt:lpstr>節約のメリット</vt:lpstr>
      <vt:lpstr>節約のメリット</vt:lpstr>
      <vt:lpstr>節約のデメリット</vt:lpstr>
      <vt:lpstr>節約の取り組みの違い</vt:lpstr>
      <vt:lpstr>節約の取り組みの違い</vt:lpstr>
      <vt:lpstr>業務効率化による人件費の削減</vt:lpstr>
      <vt:lpstr>交通費や出張費を見直す</vt:lpstr>
      <vt:lpstr>離職防止から始める採用コスト削減</vt:lpstr>
      <vt:lpstr>モノの無駄をなくして消耗品コスト削減</vt:lpstr>
      <vt:lpstr>節電による光熱費・通信費を削減</vt:lpstr>
      <vt:lpstr>コストを削減する具体的な手順</vt:lpstr>
      <vt:lpstr>コスト削減を成功させるポイント</vt:lpstr>
      <vt:lpstr>過去の法人内の節約の取り組み</vt:lpstr>
      <vt:lpstr>現在の法人内の節約の取り組み</vt:lpstr>
      <vt:lpstr>まとめ</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節約について</dc:title>
  <dc:creator>南山事務5</dc:creator>
  <cp:lastModifiedBy>ALPHAN3</cp:lastModifiedBy>
  <cp:revision>16</cp:revision>
  <dcterms:created xsi:type="dcterms:W3CDTF">2024-01-26T06:33:39Z</dcterms:created>
  <dcterms:modified xsi:type="dcterms:W3CDTF">2024-02-23T10:37:42Z</dcterms:modified>
</cp:coreProperties>
</file>