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6" r:id="rId10"/>
    <p:sldId id="264" r:id="rId11"/>
    <p:sldId id="265" r:id="rId12"/>
    <p:sldId id="269" r:id="rId13"/>
    <p:sldId id="268" r:id="rId1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22" autoAdjust="0"/>
    <p:restoredTop sz="94657" autoAdjust="0"/>
  </p:normalViewPr>
  <p:slideViewPr>
    <p:cSldViewPr snapToGrid="0">
      <p:cViewPr varScale="1">
        <p:scale>
          <a:sx n="109" d="100"/>
          <a:sy n="109" d="100"/>
        </p:scale>
        <p:origin x="966" y="102"/>
      </p:cViewPr>
      <p:guideLst>
        <p:guide orient="horz" pos="2160"/>
        <p:guide pos="384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_rels/viewProps.xml.rels><?xml version="1.0" encoding="UTF-8" standalone="yes"?>
<Relationships xmlns="http://schemas.openxmlformats.org/package/2006/relationships"><Relationship Id="rId1"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17BD17-FB2A-48AC-B9D5-0456721BE887}" type="datetimeFigureOut">
              <a:rPr kumimoji="1" lang="ja-JP" altLang="en-US" smtClean="0"/>
              <a:t>2023/3/20</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281FA4-3C26-4F92-BC05-34051A57700B}" type="slidenum">
              <a:rPr kumimoji="1" lang="ja-JP" altLang="en-US" smtClean="0"/>
              <a:t>‹#›</a:t>
            </a:fld>
            <a:endParaRPr kumimoji="1" lang="ja-JP" altLang="en-US"/>
          </a:p>
        </p:txBody>
      </p:sp>
    </p:spTree>
    <p:extLst>
      <p:ext uri="{BB962C8B-B14F-4D97-AF65-F5344CB8AC3E}">
        <p14:creationId xmlns:p14="http://schemas.microsoft.com/office/powerpoint/2010/main" val="270826623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smtClean="0"/>
              <a:t>濃厚流動食→天然濃厚流動食：人口濃厚流動食と比較すると味がいいため、経口摂取には有利。しかし、粘度が高いため経管のチューブが詰まる可能性がある。</a:t>
            </a:r>
            <a:endParaRPr kumimoji="1" lang="en-US" altLang="ja-JP" dirty="0" smtClean="0"/>
          </a:p>
          <a:p>
            <a:r>
              <a:rPr kumimoji="1" lang="ja-JP" altLang="en-US" dirty="0" smtClean="0"/>
              <a:t>　　　　　　　　　人口濃厚流動食→半消化態栄養剤：浸透圧が比較的低く、味も良い為経口摂取しやすい。また、合併症が少ない。病院で主に使用している栄養剤。</a:t>
            </a:r>
            <a:endParaRPr kumimoji="1" lang="en-US" altLang="ja-JP" dirty="0" smtClean="0"/>
          </a:p>
          <a:p>
            <a:r>
              <a:rPr kumimoji="1" lang="ja-JP" altLang="en-US" dirty="0" smtClean="0"/>
              <a:t>　　　　　　　　　　　　　　　　　　　　　消化態栄養剤：消化機能の低下した方に適応している。味と匂いがよくないため経口摂取にはフレーバーが必要</a:t>
            </a:r>
            <a:endParaRPr kumimoji="1" lang="ja-JP" altLang="en-US" dirty="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4</a:t>
            </a:fld>
            <a:endParaRPr kumimoji="1" lang="ja-JP" altLang="en-US"/>
          </a:p>
        </p:txBody>
      </p:sp>
    </p:spTree>
    <p:extLst>
      <p:ext uri="{BB962C8B-B14F-4D97-AF65-F5344CB8AC3E}">
        <p14:creationId xmlns:p14="http://schemas.microsoft.com/office/powerpoint/2010/main" val="1400964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5</a:t>
            </a:fld>
            <a:endParaRPr kumimoji="1" lang="ja-JP" altLang="en-US"/>
          </a:p>
        </p:txBody>
      </p:sp>
    </p:spTree>
    <p:extLst>
      <p:ext uri="{BB962C8B-B14F-4D97-AF65-F5344CB8AC3E}">
        <p14:creationId xmlns:p14="http://schemas.microsoft.com/office/powerpoint/2010/main" val="4256960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smtClean="0"/>
              <a:t>シールド乳酸菌とは、乳酸菌の免疫力を高める働きに着目し、森永乳業がもつ数千の菌株から選び抜かれた乳酸菌のことです。健康をサポートすることをイメージして、森永乳業が名付けました。シールド乳酸菌の摂取目安は</a:t>
            </a:r>
            <a:r>
              <a:rPr kumimoji="1" lang="en-US" altLang="ja-JP" dirty="0" smtClean="0"/>
              <a:t>1</a:t>
            </a:r>
            <a:r>
              <a:rPr kumimoji="1" lang="ja-JP" altLang="en-US" dirty="0" smtClean="0"/>
              <a:t>日当たり</a:t>
            </a:r>
            <a:r>
              <a:rPr kumimoji="1" lang="en-US" altLang="ja-JP" dirty="0" smtClean="0"/>
              <a:t>100</a:t>
            </a:r>
            <a:r>
              <a:rPr kumimoji="1" lang="ja-JP" altLang="en-US" dirty="0" smtClean="0"/>
              <a:t>億個以上で、エンジョイゼリーには</a:t>
            </a:r>
            <a:r>
              <a:rPr kumimoji="1" lang="en-US" altLang="ja-JP" dirty="0" smtClean="0"/>
              <a:t>100</a:t>
            </a:r>
            <a:r>
              <a:rPr kumimoji="1" lang="ja-JP" altLang="en-US" dirty="0" smtClean="0"/>
              <a:t>億個のシールド乳酸菌が配合されています。</a:t>
            </a:r>
            <a:endParaRPr kumimoji="1" lang="ja-JP" altLang="en-US" dirty="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7</a:t>
            </a:fld>
            <a:endParaRPr kumimoji="1" lang="ja-JP" altLang="en-US"/>
          </a:p>
        </p:txBody>
      </p:sp>
    </p:spTree>
    <p:extLst>
      <p:ext uri="{BB962C8B-B14F-4D97-AF65-F5344CB8AC3E}">
        <p14:creationId xmlns:p14="http://schemas.microsoft.com/office/powerpoint/2010/main" val="743856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smtClean="0"/>
              <a:t>MA</a:t>
            </a:r>
            <a:r>
              <a:rPr kumimoji="1" lang="ja-JP" altLang="en-US" dirty="0" smtClean="0"/>
              <a:t>ラクフィアのたんぱく質量→</a:t>
            </a:r>
            <a:r>
              <a:rPr kumimoji="1" lang="en-US" altLang="ja-JP" dirty="0" smtClean="0"/>
              <a:t>8g/200ml</a:t>
            </a:r>
          </a:p>
          <a:p>
            <a:r>
              <a:rPr kumimoji="1" lang="en-US" altLang="ja-JP" dirty="0" smtClean="0"/>
              <a:t>CZ-HI</a:t>
            </a:r>
            <a:r>
              <a:rPr kumimoji="1" lang="ja-JP" altLang="en-US" dirty="0" smtClean="0"/>
              <a:t>のたんぱく質量→</a:t>
            </a:r>
            <a:r>
              <a:rPr kumimoji="1" lang="en-US" altLang="ja-JP" dirty="0" smtClean="0"/>
              <a:t>10g/200ml</a:t>
            </a:r>
            <a:endParaRPr kumimoji="1" lang="ja-JP" altLang="en-US" dirty="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10</a:t>
            </a:fld>
            <a:endParaRPr kumimoji="1" lang="ja-JP" altLang="en-US"/>
          </a:p>
        </p:txBody>
      </p:sp>
    </p:spTree>
    <p:extLst>
      <p:ext uri="{BB962C8B-B14F-4D97-AF65-F5344CB8AC3E}">
        <p14:creationId xmlns:p14="http://schemas.microsoft.com/office/powerpoint/2010/main" val="2965842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smtClean="0"/>
              <a:t>ネクサスは下痢など、消化管の機能が低下している方向けの流動食</a:t>
            </a:r>
            <a:endParaRPr kumimoji="1" lang="en-US" altLang="ja-JP" dirty="0" smtClean="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12</a:t>
            </a:fld>
            <a:endParaRPr kumimoji="1" lang="ja-JP" altLang="en-US"/>
          </a:p>
        </p:txBody>
      </p:sp>
    </p:spTree>
    <p:extLst>
      <p:ext uri="{BB962C8B-B14F-4D97-AF65-F5344CB8AC3E}">
        <p14:creationId xmlns:p14="http://schemas.microsoft.com/office/powerpoint/2010/main" val="1533277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smtClean="0"/>
              <a:t>青南病院では、バックタイプの流動食を使用しているため、容器への移し替えが無く、衛生的です。また、加水タイプのものもあるため、白湯を追加せずに使用することができます。</a:t>
            </a:r>
            <a:endParaRPr kumimoji="1" lang="en-US" altLang="ja-JP" dirty="0" smtClean="0"/>
          </a:p>
          <a:p>
            <a:endParaRPr kumimoji="1" lang="ja-JP" altLang="en-US" dirty="0"/>
          </a:p>
        </p:txBody>
      </p:sp>
      <p:sp>
        <p:nvSpPr>
          <p:cNvPr id="4" name="スライド番号プレースホルダー 3"/>
          <p:cNvSpPr>
            <a:spLocks noGrp="1"/>
          </p:cNvSpPr>
          <p:nvPr>
            <p:ph type="sldNum" sz="quarter" idx="10"/>
          </p:nvPr>
        </p:nvSpPr>
        <p:spPr/>
        <p:txBody>
          <a:bodyPr/>
          <a:lstStyle/>
          <a:p>
            <a:fld id="{B4281FA4-3C26-4F92-BC05-34051A57700B}" type="slidenum">
              <a:rPr kumimoji="1" lang="ja-JP" altLang="en-US" smtClean="0"/>
              <a:t>13</a:t>
            </a:fld>
            <a:endParaRPr kumimoji="1" lang="ja-JP" altLang="en-US"/>
          </a:p>
        </p:txBody>
      </p:sp>
    </p:spTree>
    <p:extLst>
      <p:ext uri="{BB962C8B-B14F-4D97-AF65-F5344CB8AC3E}">
        <p14:creationId xmlns:p14="http://schemas.microsoft.com/office/powerpoint/2010/main" val="404584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4" name="Group 15"/>
          <p:cNvGrpSpPr>
            <a:grpSpLocks/>
          </p:cNvGrpSpPr>
          <p:nvPr/>
        </p:nvGrpSpPr>
        <p:grpSpPr bwMode="auto">
          <a:xfrm>
            <a:off x="0" y="-7938"/>
            <a:ext cx="12192000" cy="6865938"/>
            <a:chOff x="0" y="-8467"/>
            <a:chExt cx="12192000" cy="6866467"/>
          </a:xfrm>
        </p:grpSpPr>
        <p:sp>
          <p:nvSpPr>
            <p:cNvPr id="5" name="Freeform 14"/>
            <p:cNvSpPr/>
            <p:nvPr/>
          </p:nvSpPr>
          <p:spPr>
            <a:xfrm>
              <a:off x="0" y="-8467"/>
              <a:ext cx="863600" cy="569797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6" name="Straight Connector 18"/>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19"/>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Isosceles Triangle 22"/>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26"/>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15" name="Date Placeholder 3"/>
          <p:cNvSpPr>
            <a:spLocks noGrp="1"/>
          </p:cNvSpPr>
          <p:nvPr>
            <p:ph type="dt" sz="half" idx="10"/>
          </p:nvPr>
        </p:nvSpPr>
        <p:spPr/>
        <p:txBody>
          <a:bodyPr/>
          <a:lstStyle>
            <a:lvl1pPr>
              <a:defRPr/>
            </a:lvl1pPr>
          </a:lstStyle>
          <a:p>
            <a:fld id="{3CA35711-7A5D-4888-8787-84F18B1EBCD8}" type="datetimeFigureOut">
              <a:rPr lang="en-US" altLang="ja-JP"/>
              <a:pPr/>
              <a:t>3/20/2023</a:t>
            </a:fld>
            <a:endParaRPr lang="en-US" altLang="ja-JP"/>
          </a:p>
        </p:txBody>
      </p:sp>
      <p:sp>
        <p:nvSpPr>
          <p:cNvPr id="16" name="Footer Placeholder 4"/>
          <p:cNvSpPr>
            <a:spLocks noGrp="1"/>
          </p:cNvSpPr>
          <p:nvPr>
            <p:ph type="ftr" sz="quarter" idx="11"/>
          </p:nvPr>
        </p:nvSpPr>
        <p:spPr/>
        <p:txBody>
          <a:bodyPr/>
          <a:lstStyle>
            <a:lvl1pPr>
              <a:defRPr/>
            </a:lvl1pPr>
          </a:lstStyle>
          <a:p>
            <a:endParaRPr lang="en-US" altLang="ja-JP"/>
          </a:p>
        </p:txBody>
      </p:sp>
      <p:sp>
        <p:nvSpPr>
          <p:cNvPr id="17" name="Slide Number Placeholder 5"/>
          <p:cNvSpPr>
            <a:spLocks noGrp="1"/>
          </p:cNvSpPr>
          <p:nvPr>
            <p:ph type="sldNum" sz="quarter" idx="12"/>
          </p:nvPr>
        </p:nvSpPr>
        <p:spPr/>
        <p:txBody>
          <a:bodyPr/>
          <a:lstStyle>
            <a:lvl1pPr>
              <a:defRPr/>
            </a:lvl1pPr>
          </a:lstStyle>
          <a:p>
            <a:fld id="{C262FECC-C355-4B50-840D-E95589F784B4}" type="slidenum">
              <a:rPr lang="en-US" altLang="ja-JP"/>
              <a:pPr/>
              <a:t>‹#›</a:t>
            </a:fld>
            <a:endParaRPr lang="en-US" altLang="ja-JP"/>
          </a:p>
        </p:txBody>
      </p:sp>
    </p:spTree>
    <p:extLst>
      <p:ext uri="{BB962C8B-B14F-4D97-AF65-F5344CB8AC3E}">
        <p14:creationId xmlns:p14="http://schemas.microsoft.com/office/powerpoint/2010/main" val="499334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fld id="{487C12E4-3F2C-4351-A7D1-A671A3605192}"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066B1FD7-36CE-4AC1-8E4B-5E17F8D392E1}" type="slidenum">
              <a:rPr lang="en-US" altLang="ja-JP"/>
              <a:pPr/>
              <a:t>‹#›</a:t>
            </a:fld>
            <a:endParaRPr lang="en-US" altLang="ja-JP"/>
          </a:p>
        </p:txBody>
      </p:sp>
    </p:spTree>
    <p:extLst>
      <p:ext uri="{BB962C8B-B14F-4D97-AF65-F5344CB8AC3E}">
        <p14:creationId xmlns:p14="http://schemas.microsoft.com/office/powerpoint/2010/main" val="356089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lvl1pPr>
              <a:defRPr/>
            </a:lvl1pPr>
          </a:lstStyle>
          <a:p>
            <a:fld id="{5246FDF1-22A2-4A3E-B208-5548D1ED5AE9}"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1C7FF13F-BC6A-4FF1-9626-45F0F21882A5}" type="slidenum">
              <a:rPr lang="en-US" altLang="ja-JP"/>
              <a:pPr/>
              <a:t>‹#›</a:t>
            </a:fld>
            <a:endParaRPr lang="en-US" altLang="ja-JP"/>
          </a:p>
        </p:txBody>
      </p:sp>
    </p:spTree>
    <p:extLst>
      <p:ext uri="{BB962C8B-B14F-4D97-AF65-F5344CB8AC3E}">
        <p14:creationId xmlns:p14="http://schemas.microsoft.com/office/powerpoint/2010/main" val="1241023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3"/>
          <p:cNvSpPr>
            <a:spLocks noGrp="1"/>
          </p:cNvSpPr>
          <p:nvPr>
            <p:ph type="dt" sz="half" idx="10"/>
          </p:nvPr>
        </p:nvSpPr>
        <p:spPr/>
        <p:txBody>
          <a:bodyPr/>
          <a:lstStyle>
            <a:lvl1pPr>
              <a:defRPr/>
            </a:lvl1pPr>
          </a:lstStyle>
          <a:p>
            <a:fld id="{5CC359A7-2B0B-4B55-AAFA-DB88B139DAD5}" type="datetimeFigureOut">
              <a:rPr lang="en-US" altLang="ja-JP"/>
              <a:pPr/>
              <a:t>3/20/2023</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34BAE1C7-44AC-4548-834F-736E02622049}" type="slidenum">
              <a:rPr lang="en-US" altLang="ja-JP"/>
              <a:pPr/>
              <a:t>‹#›</a:t>
            </a:fld>
            <a:endParaRPr lang="en-US" altLang="ja-JP"/>
          </a:p>
        </p:txBody>
      </p:sp>
    </p:spTree>
    <p:extLst>
      <p:ext uri="{BB962C8B-B14F-4D97-AF65-F5344CB8AC3E}">
        <p14:creationId xmlns:p14="http://schemas.microsoft.com/office/powerpoint/2010/main" val="1430327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3"/>
          <p:cNvSpPr>
            <a:spLocks noGrp="1"/>
          </p:cNvSpPr>
          <p:nvPr>
            <p:ph type="dt" sz="half" idx="10"/>
          </p:nvPr>
        </p:nvSpPr>
        <p:spPr/>
        <p:txBody>
          <a:bodyPr/>
          <a:lstStyle>
            <a:lvl1pPr>
              <a:defRPr/>
            </a:lvl1pPr>
          </a:lstStyle>
          <a:p>
            <a:fld id="{61FB1D33-CAC4-4730-BC9B-F1DE9BF47090}" type="datetimeFigureOut">
              <a:rPr lang="en-US" altLang="ja-JP"/>
              <a:pPr/>
              <a:t>3/20/2023</a:t>
            </a:fld>
            <a:endParaRPr lang="en-US" altLang="ja-JP"/>
          </a:p>
        </p:txBody>
      </p:sp>
      <p:sp>
        <p:nvSpPr>
          <p:cNvPr id="8" name="Footer Placeholder 4"/>
          <p:cNvSpPr>
            <a:spLocks noGrp="1"/>
          </p:cNvSpPr>
          <p:nvPr>
            <p:ph type="ftr" sz="quarter" idx="11"/>
          </p:nvPr>
        </p:nvSpPr>
        <p:spPr/>
        <p:txBody>
          <a:bodyPr/>
          <a:lstStyle>
            <a:lvl1pPr>
              <a:defRPr/>
            </a:lvl1pPr>
          </a:lstStyle>
          <a:p>
            <a:endParaRPr lang="en-US" altLang="ja-JP"/>
          </a:p>
        </p:txBody>
      </p:sp>
      <p:sp>
        <p:nvSpPr>
          <p:cNvPr id="9" name="Slide Number Placeholder 5"/>
          <p:cNvSpPr>
            <a:spLocks noGrp="1"/>
          </p:cNvSpPr>
          <p:nvPr>
            <p:ph type="sldNum" sz="quarter" idx="12"/>
          </p:nvPr>
        </p:nvSpPr>
        <p:spPr/>
        <p:txBody>
          <a:bodyPr/>
          <a:lstStyle>
            <a:lvl1pPr>
              <a:defRPr/>
            </a:lvl1pPr>
          </a:lstStyle>
          <a:p>
            <a:fld id="{595057A8-AC76-490B-BACA-90467EFC1217}" type="slidenum">
              <a:rPr lang="en-US" altLang="ja-JP"/>
              <a:pPr/>
              <a:t>‹#›</a:t>
            </a:fld>
            <a:endParaRPr lang="en-US" altLang="ja-JP"/>
          </a:p>
        </p:txBody>
      </p:sp>
    </p:spTree>
    <p:extLst>
      <p:ext uri="{BB962C8B-B14F-4D97-AF65-F5344CB8AC3E}">
        <p14:creationId xmlns:p14="http://schemas.microsoft.com/office/powerpoint/2010/main" val="3116725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ja-JP" altLang="en-US" smtClean="0"/>
              <a:t>マスター タイトルの書式設定</a:t>
            </a:r>
            <a:endParaRPr lang="en-US" dirty="0"/>
          </a:p>
        </p:txBody>
      </p:sp>
      <p:sp>
        <p:nvSpPr>
          <p:cNvPr id="3" name="Date Placeholder 3"/>
          <p:cNvSpPr>
            <a:spLocks noGrp="1"/>
          </p:cNvSpPr>
          <p:nvPr>
            <p:ph type="dt" sz="half" idx="10"/>
          </p:nvPr>
        </p:nvSpPr>
        <p:spPr/>
        <p:txBody>
          <a:bodyPr/>
          <a:lstStyle>
            <a:lvl1pPr>
              <a:defRPr/>
            </a:lvl1pPr>
          </a:lstStyle>
          <a:p>
            <a:fld id="{AF5F2833-FFD3-4DA7-B50B-01F35D65BCC7}" type="datetimeFigureOut">
              <a:rPr lang="en-US" altLang="ja-JP"/>
              <a:pPr/>
              <a:t>3/20/2023</a:t>
            </a:fld>
            <a:endParaRPr lang="en-US" altLang="ja-JP"/>
          </a:p>
        </p:txBody>
      </p:sp>
      <p:sp>
        <p:nvSpPr>
          <p:cNvPr id="4" name="Footer Placeholder 4"/>
          <p:cNvSpPr>
            <a:spLocks noGrp="1"/>
          </p:cNvSpPr>
          <p:nvPr>
            <p:ph type="ftr" sz="quarter" idx="11"/>
          </p:nvPr>
        </p:nvSpPr>
        <p:spPr/>
        <p:txBody>
          <a:bodyPr/>
          <a:lstStyle>
            <a:lvl1pPr>
              <a:defRPr/>
            </a:lvl1pPr>
          </a:lstStyle>
          <a:p>
            <a:endParaRPr lang="en-US" altLang="ja-JP"/>
          </a:p>
        </p:txBody>
      </p:sp>
      <p:sp>
        <p:nvSpPr>
          <p:cNvPr id="5" name="Slide Number Placeholder 5"/>
          <p:cNvSpPr>
            <a:spLocks noGrp="1"/>
          </p:cNvSpPr>
          <p:nvPr>
            <p:ph type="sldNum" sz="quarter" idx="12"/>
          </p:nvPr>
        </p:nvSpPr>
        <p:spPr/>
        <p:txBody>
          <a:bodyPr/>
          <a:lstStyle>
            <a:lvl1pPr>
              <a:defRPr/>
            </a:lvl1pPr>
          </a:lstStyle>
          <a:p>
            <a:fld id="{D9F7E051-8537-4F48-B584-6CCCAD45A6BD}" type="slidenum">
              <a:rPr lang="en-US" altLang="ja-JP"/>
              <a:pPr/>
              <a:t>‹#›</a:t>
            </a:fld>
            <a:endParaRPr lang="en-US" altLang="ja-JP"/>
          </a:p>
        </p:txBody>
      </p:sp>
    </p:spTree>
    <p:extLst>
      <p:ext uri="{BB962C8B-B14F-4D97-AF65-F5344CB8AC3E}">
        <p14:creationId xmlns:p14="http://schemas.microsoft.com/office/powerpoint/2010/main" val="2339326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A2EA1324-76C9-4EC2-90BC-C5634930BE4B}" type="datetimeFigureOut">
              <a:rPr lang="en-US" altLang="ja-JP"/>
              <a:pPr/>
              <a:t>3/20/2023</a:t>
            </a:fld>
            <a:endParaRPr lang="en-US" altLang="ja-JP"/>
          </a:p>
        </p:txBody>
      </p:sp>
      <p:sp>
        <p:nvSpPr>
          <p:cNvPr id="3" name="Footer Placeholder 4"/>
          <p:cNvSpPr>
            <a:spLocks noGrp="1"/>
          </p:cNvSpPr>
          <p:nvPr>
            <p:ph type="ftr" sz="quarter" idx="11"/>
          </p:nvPr>
        </p:nvSpPr>
        <p:spPr/>
        <p:txBody>
          <a:bodyPr/>
          <a:lstStyle>
            <a:lvl1pPr>
              <a:defRPr/>
            </a:lvl1pPr>
          </a:lstStyle>
          <a:p>
            <a:endParaRPr lang="en-US" altLang="ja-JP"/>
          </a:p>
        </p:txBody>
      </p:sp>
      <p:sp>
        <p:nvSpPr>
          <p:cNvPr id="4" name="Slide Number Placeholder 5"/>
          <p:cNvSpPr>
            <a:spLocks noGrp="1"/>
          </p:cNvSpPr>
          <p:nvPr>
            <p:ph type="sldNum" sz="quarter" idx="12"/>
          </p:nvPr>
        </p:nvSpPr>
        <p:spPr/>
        <p:txBody>
          <a:bodyPr/>
          <a:lstStyle>
            <a:lvl1pPr>
              <a:defRPr/>
            </a:lvl1pPr>
          </a:lstStyle>
          <a:p>
            <a:fld id="{44778006-A6C6-4EF8-81D3-40B859A99C24}" type="slidenum">
              <a:rPr lang="en-US" altLang="ja-JP"/>
              <a:pPr/>
              <a:t>‹#›</a:t>
            </a:fld>
            <a:endParaRPr lang="en-US" altLang="ja-JP"/>
          </a:p>
        </p:txBody>
      </p:sp>
    </p:spTree>
    <p:extLst>
      <p:ext uri="{BB962C8B-B14F-4D97-AF65-F5344CB8AC3E}">
        <p14:creationId xmlns:p14="http://schemas.microsoft.com/office/powerpoint/2010/main" val="2920139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ja-JP" altLang="en-US" smtClean="0"/>
              <a:t>マスター テキストの書式設定</a:t>
            </a:r>
          </a:p>
        </p:txBody>
      </p:sp>
      <p:sp>
        <p:nvSpPr>
          <p:cNvPr id="5" name="Date Placeholder 3"/>
          <p:cNvSpPr>
            <a:spLocks noGrp="1"/>
          </p:cNvSpPr>
          <p:nvPr>
            <p:ph type="dt" sz="half" idx="10"/>
          </p:nvPr>
        </p:nvSpPr>
        <p:spPr/>
        <p:txBody>
          <a:bodyPr/>
          <a:lstStyle>
            <a:lvl1pPr>
              <a:defRPr/>
            </a:lvl1pPr>
          </a:lstStyle>
          <a:p>
            <a:fld id="{39D6F6C4-3C7C-4921-8605-5F8C0BCA2A0B}" type="datetimeFigureOut">
              <a:rPr lang="en-US" altLang="ja-JP"/>
              <a:pPr/>
              <a:t>3/20/2023</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AEC61296-57EF-46AC-8619-5C1CF73D49AC}" type="slidenum">
              <a:rPr lang="en-US" altLang="ja-JP"/>
              <a:pPr/>
              <a:t>‹#›</a:t>
            </a:fld>
            <a:endParaRPr lang="en-US" altLang="ja-JP"/>
          </a:p>
        </p:txBody>
      </p:sp>
    </p:spTree>
    <p:extLst>
      <p:ext uri="{BB962C8B-B14F-4D97-AF65-F5344CB8AC3E}">
        <p14:creationId xmlns:p14="http://schemas.microsoft.com/office/powerpoint/2010/main" val="972935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ja-JP" altLang="en-US" noProof="0" smtClean="0"/>
              <a:t>図を追加</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3"/>
          <p:cNvSpPr>
            <a:spLocks noGrp="1"/>
          </p:cNvSpPr>
          <p:nvPr>
            <p:ph type="dt" sz="half" idx="10"/>
          </p:nvPr>
        </p:nvSpPr>
        <p:spPr/>
        <p:txBody>
          <a:bodyPr/>
          <a:lstStyle>
            <a:lvl1pPr>
              <a:defRPr/>
            </a:lvl1pPr>
          </a:lstStyle>
          <a:p>
            <a:fld id="{1DBC5585-1307-4FDF-BCF2-27C7E82ADA7A}" type="datetimeFigureOut">
              <a:rPr lang="en-US" altLang="ja-JP"/>
              <a:pPr/>
              <a:t>3/20/2023</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7155EC02-582B-406C-A641-9EDD36F1658B}" type="slidenum">
              <a:rPr lang="en-US" altLang="ja-JP"/>
              <a:pPr/>
              <a:t>‹#›</a:t>
            </a:fld>
            <a:endParaRPr lang="en-US" altLang="ja-JP"/>
          </a:p>
        </p:txBody>
      </p:sp>
    </p:spTree>
    <p:extLst>
      <p:ext uri="{BB962C8B-B14F-4D97-AF65-F5344CB8AC3E}">
        <p14:creationId xmlns:p14="http://schemas.microsoft.com/office/powerpoint/2010/main" val="1699549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lvl1pPr>
              <a:defRPr/>
            </a:lvl1pPr>
          </a:lstStyle>
          <a:p>
            <a:fld id="{DCE6FDD0-E2E2-46EB-ACAE-8C360C39134D}"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6FEAF71A-16ED-4D29-A2C8-CD2FA9D19329}" type="slidenum">
              <a:rPr lang="en-US" altLang="ja-JP"/>
              <a:pPr/>
              <a:t>‹#›</a:t>
            </a:fld>
            <a:endParaRPr lang="en-US" altLang="ja-JP"/>
          </a:p>
        </p:txBody>
      </p:sp>
    </p:spTree>
    <p:extLst>
      <p:ext uri="{BB962C8B-B14F-4D97-AF65-F5344CB8AC3E}">
        <p14:creationId xmlns:p14="http://schemas.microsoft.com/office/powerpoint/2010/main" val="986397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ja-JP" sz="8000">
                <a:solidFill>
                  <a:srgbClr val="9FE0F5"/>
                </a:solidFill>
                <a:latin typeface="Arial" panose="020B0604020202020204" pitchFamily="34" charset="0"/>
                <a:ea typeface="ＭＳ Ｐゴシック" panose="020B0600070205080204" pitchFamily="50" charset="-128"/>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ja-JP" sz="8000">
                <a:solidFill>
                  <a:srgbClr val="9FE0F5"/>
                </a:solidFill>
                <a:latin typeface="Arial" panose="020B0604020202020204" pitchFamily="34" charset="0"/>
                <a:ea typeface="ＭＳ Ｐゴシック" panose="020B0600070205080204" pitchFamily="50" charset="-128"/>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7" name="Date Placeholder 3"/>
          <p:cNvSpPr>
            <a:spLocks noGrp="1"/>
          </p:cNvSpPr>
          <p:nvPr>
            <p:ph type="dt" sz="half" idx="14"/>
          </p:nvPr>
        </p:nvSpPr>
        <p:spPr/>
        <p:txBody>
          <a:bodyPr/>
          <a:lstStyle>
            <a:lvl1pPr>
              <a:defRPr/>
            </a:lvl1pPr>
          </a:lstStyle>
          <a:p>
            <a:fld id="{8358FDBA-6BD1-42A6-9EF4-42501CB3BF54}" type="datetimeFigureOut">
              <a:rPr lang="en-US" altLang="ja-JP"/>
              <a:pPr/>
              <a:t>3/20/2023</a:t>
            </a:fld>
            <a:endParaRPr lang="en-US" altLang="ja-JP"/>
          </a:p>
        </p:txBody>
      </p:sp>
      <p:sp>
        <p:nvSpPr>
          <p:cNvPr id="8" name="Footer Placeholder 4"/>
          <p:cNvSpPr>
            <a:spLocks noGrp="1"/>
          </p:cNvSpPr>
          <p:nvPr>
            <p:ph type="ftr" sz="quarter" idx="15"/>
          </p:nvPr>
        </p:nvSpPr>
        <p:spPr/>
        <p:txBody>
          <a:bodyPr/>
          <a:lstStyle>
            <a:lvl1pPr>
              <a:defRPr/>
            </a:lvl1pPr>
          </a:lstStyle>
          <a:p>
            <a:endParaRPr lang="en-US" altLang="ja-JP"/>
          </a:p>
        </p:txBody>
      </p:sp>
      <p:sp>
        <p:nvSpPr>
          <p:cNvPr id="9" name="Slide Number Placeholder 5"/>
          <p:cNvSpPr>
            <a:spLocks noGrp="1"/>
          </p:cNvSpPr>
          <p:nvPr>
            <p:ph type="sldNum" sz="quarter" idx="16"/>
          </p:nvPr>
        </p:nvSpPr>
        <p:spPr/>
        <p:txBody>
          <a:bodyPr/>
          <a:lstStyle>
            <a:lvl1pPr>
              <a:defRPr/>
            </a:lvl1pPr>
          </a:lstStyle>
          <a:p>
            <a:fld id="{E8372915-1A03-400C-9182-1006B1EFAB1B}" type="slidenum">
              <a:rPr lang="en-US" altLang="ja-JP"/>
              <a:pPr/>
              <a:t>‹#›</a:t>
            </a:fld>
            <a:endParaRPr lang="en-US" altLang="ja-JP"/>
          </a:p>
        </p:txBody>
      </p:sp>
    </p:spTree>
    <p:extLst>
      <p:ext uri="{BB962C8B-B14F-4D97-AF65-F5344CB8AC3E}">
        <p14:creationId xmlns:p14="http://schemas.microsoft.com/office/powerpoint/2010/main" val="30947877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lvl1pPr>
              <a:defRPr/>
            </a:lvl1pPr>
          </a:lstStyle>
          <a:p>
            <a:fld id="{C05689D4-A9C1-4DE9-89E8-64BE1AE27302}"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18C64DF4-8DE8-43EE-ACAE-4F5FD87E210A}" type="slidenum">
              <a:rPr lang="en-US" altLang="ja-JP"/>
              <a:pPr/>
              <a:t>‹#›</a:t>
            </a:fld>
            <a:endParaRPr lang="en-US" altLang="ja-JP"/>
          </a:p>
        </p:txBody>
      </p:sp>
    </p:spTree>
    <p:extLst>
      <p:ext uri="{BB962C8B-B14F-4D97-AF65-F5344CB8AC3E}">
        <p14:creationId xmlns:p14="http://schemas.microsoft.com/office/powerpoint/2010/main" val="789049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ja-JP" sz="8000">
                <a:solidFill>
                  <a:srgbClr val="9FE0F5"/>
                </a:solidFill>
                <a:latin typeface="Arial" panose="020B0604020202020204" pitchFamily="34" charset="0"/>
                <a:ea typeface="ＭＳ Ｐゴシック" panose="020B0600070205080204" pitchFamily="50" charset="-128"/>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US" altLang="ja-JP" sz="8000">
                <a:solidFill>
                  <a:srgbClr val="9FE0F5"/>
                </a:solidFill>
                <a:latin typeface="Arial" panose="020B0604020202020204" pitchFamily="34" charset="0"/>
                <a:ea typeface="ＭＳ Ｐゴシック" panose="020B0600070205080204" pitchFamily="50" charset="-128"/>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7" name="Date Placeholder 3"/>
          <p:cNvSpPr>
            <a:spLocks noGrp="1"/>
          </p:cNvSpPr>
          <p:nvPr>
            <p:ph type="dt" sz="half" idx="14"/>
          </p:nvPr>
        </p:nvSpPr>
        <p:spPr/>
        <p:txBody>
          <a:bodyPr/>
          <a:lstStyle>
            <a:lvl1pPr>
              <a:defRPr/>
            </a:lvl1pPr>
          </a:lstStyle>
          <a:p>
            <a:fld id="{17C5952C-05CF-4321-AAFD-D0FE1842BF21}" type="datetimeFigureOut">
              <a:rPr lang="en-US" altLang="ja-JP"/>
              <a:pPr/>
              <a:t>3/20/2023</a:t>
            </a:fld>
            <a:endParaRPr lang="en-US" altLang="ja-JP"/>
          </a:p>
        </p:txBody>
      </p:sp>
      <p:sp>
        <p:nvSpPr>
          <p:cNvPr id="8" name="Footer Placeholder 4"/>
          <p:cNvSpPr>
            <a:spLocks noGrp="1"/>
          </p:cNvSpPr>
          <p:nvPr>
            <p:ph type="ftr" sz="quarter" idx="15"/>
          </p:nvPr>
        </p:nvSpPr>
        <p:spPr/>
        <p:txBody>
          <a:bodyPr/>
          <a:lstStyle>
            <a:lvl1pPr>
              <a:defRPr/>
            </a:lvl1pPr>
          </a:lstStyle>
          <a:p>
            <a:endParaRPr lang="en-US" altLang="ja-JP"/>
          </a:p>
        </p:txBody>
      </p:sp>
      <p:sp>
        <p:nvSpPr>
          <p:cNvPr id="9" name="Slide Number Placeholder 5"/>
          <p:cNvSpPr>
            <a:spLocks noGrp="1"/>
          </p:cNvSpPr>
          <p:nvPr>
            <p:ph type="sldNum" sz="quarter" idx="16"/>
          </p:nvPr>
        </p:nvSpPr>
        <p:spPr/>
        <p:txBody>
          <a:bodyPr/>
          <a:lstStyle>
            <a:lvl1pPr>
              <a:defRPr/>
            </a:lvl1pPr>
          </a:lstStyle>
          <a:p>
            <a:fld id="{8A6679B7-2790-43F2-9AF5-4C26635E8563}" type="slidenum">
              <a:rPr lang="en-US" altLang="ja-JP"/>
              <a:pPr/>
              <a:t>‹#›</a:t>
            </a:fld>
            <a:endParaRPr lang="en-US" altLang="ja-JP"/>
          </a:p>
        </p:txBody>
      </p:sp>
    </p:spTree>
    <p:extLst>
      <p:ext uri="{BB962C8B-B14F-4D97-AF65-F5344CB8AC3E}">
        <p14:creationId xmlns:p14="http://schemas.microsoft.com/office/powerpoint/2010/main" val="25460465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ja-JP" altLang="en-US" smtClean="0"/>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smtClean="0"/>
              <a:t>マスター テキストの書式設定</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5" name="Date Placeholder 3"/>
          <p:cNvSpPr>
            <a:spLocks noGrp="1"/>
          </p:cNvSpPr>
          <p:nvPr>
            <p:ph type="dt" sz="half" idx="14"/>
          </p:nvPr>
        </p:nvSpPr>
        <p:spPr/>
        <p:txBody>
          <a:bodyPr/>
          <a:lstStyle>
            <a:lvl1pPr>
              <a:defRPr/>
            </a:lvl1pPr>
          </a:lstStyle>
          <a:p>
            <a:fld id="{A1911565-0C14-47E0-B751-F4B6C0D39821}" type="datetimeFigureOut">
              <a:rPr lang="en-US" altLang="ja-JP"/>
              <a:pPr/>
              <a:t>3/20/2023</a:t>
            </a:fld>
            <a:endParaRPr lang="en-US" altLang="ja-JP"/>
          </a:p>
        </p:txBody>
      </p:sp>
      <p:sp>
        <p:nvSpPr>
          <p:cNvPr id="6" name="Footer Placeholder 4"/>
          <p:cNvSpPr>
            <a:spLocks noGrp="1"/>
          </p:cNvSpPr>
          <p:nvPr>
            <p:ph type="ftr" sz="quarter" idx="15"/>
          </p:nvPr>
        </p:nvSpPr>
        <p:spPr/>
        <p:txBody>
          <a:bodyPr/>
          <a:lstStyle>
            <a:lvl1pPr>
              <a:defRPr/>
            </a:lvl1pPr>
          </a:lstStyle>
          <a:p>
            <a:endParaRPr lang="en-US" altLang="ja-JP"/>
          </a:p>
        </p:txBody>
      </p:sp>
      <p:sp>
        <p:nvSpPr>
          <p:cNvPr id="7" name="Slide Number Placeholder 5"/>
          <p:cNvSpPr>
            <a:spLocks noGrp="1"/>
          </p:cNvSpPr>
          <p:nvPr>
            <p:ph type="sldNum" sz="quarter" idx="16"/>
          </p:nvPr>
        </p:nvSpPr>
        <p:spPr/>
        <p:txBody>
          <a:bodyPr/>
          <a:lstStyle>
            <a:lvl1pPr>
              <a:defRPr/>
            </a:lvl1pPr>
          </a:lstStyle>
          <a:p>
            <a:fld id="{23FA0A42-7CB1-4AE1-A382-192D5BD71756}" type="slidenum">
              <a:rPr lang="en-US" altLang="ja-JP"/>
              <a:pPr/>
              <a:t>‹#›</a:t>
            </a:fld>
            <a:endParaRPr lang="en-US" altLang="ja-JP"/>
          </a:p>
        </p:txBody>
      </p:sp>
    </p:spTree>
    <p:extLst>
      <p:ext uri="{BB962C8B-B14F-4D97-AF65-F5344CB8AC3E}">
        <p14:creationId xmlns:p14="http://schemas.microsoft.com/office/powerpoint/2010/main" val="4305334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fld id="{BF2EE5AD-CCED-4FC6-A361-B82588FF21E9}"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DE41EF25-C64D-4531-BD9E-CF6FC44A1BB4}" type="slidenum">
              <a:rPr lang="en-US" altLang="ja-JP"/>
              <a:pPr/>
              <a:t>‹#›</a:t>
            </a:fld>
            <a:endParaRPr lang="en-US" altLang="ja-JP"/>
          </a:p>
        </p:txBody>
      </p:sp>
    </p:spTree>
    <p:extLst>
      <p:ext uri="{BB962C8B-B14F-4D97-AF65-F5344CB8AC3E}">
        <p14:creationId xmlns:p14="http://schemas.microsoft.com/office/powerpoint/2010/main" val="1901688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fld id="{D9A8A356-132F-4EB3-A7E1-E5A26EB46056}" type="datetimeFigureOut">
              <a:rPr lang="en-US" altLang="ja-JP"/>
              <a:pPr/>
              <a:t>3/20/2023</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54541A5C-F446-41E8-BD1D-FFC8215B1878}" type="slidenum">
              <a:rPr lang="en-US" altLang="ja-JP"/>
              <a:pPr/>
              <a:t>‹#›</a:t>
            </a:fld>
            <a:endParaRPr lang="en-US" altLang="ja-JP"/>
          </a:p>
        </p:txBody>
      </p:sp>
    </p:spTree>
    <p:extLst>
      <p:ext uri="{BB962C8B-B14F-4D97-AF65-F5344CB8AC3E}">
        <p14:creationId xmlns:p14="http://schemas.microsoft.com/office/powerpoint/2010/main" val="2893102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3"/>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2981"/>
              <a:ext cx="449263" cy="2845019"/>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マスター タイトルの書式設定</a:t>
            </a:r>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4" name="Date Placeholder 3"/>
          <p:cNvSpPr>
            <a:spLocks noGrp="1"/>
          </p:cNvSpPr>
          <p:nvPr>
            <p:ph type="dt" sz="half" idx="2"/>
          </p:nvPr>
        </p:nvSpPr>
        <p:spPr>
          <a:xfrm>
            <a:off x="7205663" y="6042025"/>
            <a:ext cx="911225"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ea typeface="ＭＳ Ｐゴシック" panose="020B0600070205080204" pitchFamily="50" charset="-128"/>
              </a:defRPr>
            </a:lvl1pPr>
          </a:lstStyle>
          <a:p>
            <a:fld id="{305862CB-2DEE-4BA4-AF17-39E13FCF45AC}" type="datetimeFigureOut">
              <a:rPr lang="en-US" altLang="ja-JP"/>
              <a:pPr/>
              <a:t>3/20/2023</a:t>
            </a:fld>
            <a:endParaRPr lang="en-US" altLang="ja-JP"/>
          </a:p>
        </p:txBody>
      </p:sp>
      <p:sp>
        <p:nvSpPr>
          <p:cNvPr id="5" name="Footer Placeholder 4"/>
          <p:cNvSpPr>
            <a:spLocks noGrp="1"/>
          </p:cNvSpPr>
          <p:nvPr>
            <p:ph type="ftr" sz="quarter" idx="3"/>
          </p:nvPr>
        </p:nvSpPr>
        <p:spPr>
          <a:xfrm>
            <a:off x="677863" y="6042025"/>
            <a:ext cx="6297612"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900">
                <a:solidFill>
                  <a:srgbClr val="898989"/>
                </a:solidFill>
                <a:ea typeface="ＭＳ Ｐゴシック" panose="020B0600070205080204" pitchFamily="50" charset="-128"/>
              </a:defRPr>
            </a:lvl1pPr>
          </a:lstStyle>
          <a:p>
            <a:endParaRPr lang="en-US" altLang="ja-JP"/>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chemeClr val="accent1"/>
                </a:solidFill>
                <a:ea typeface="ＭＳ Ｐゴシック" panose="020B0600070205080204" pitchFamily="50" charset="-128"/>
              </a:defRPr>
            </a:lvl1pPr>
          </a:lstStyle>
          <a:p>
            <a:fld id="{96C0CC35-BD51-41FE-9BE2-723D2EFD1769}" type="slidenum">
              <a:rPr lang="en-US" altLang="ja-JP"/>
              <a:pPr/>
              <a:t>‹#›</a:t>
            </a:fld>
            <a:endParaRPr lang="en-US" altLang="ja-JP"/>
          </a:p>
        </p:txBody>
      </p:sp>
    </p:spTree>
  </p:cSld>
  <p:clrMap bg1="lt1" tx1="dk1" bg2="lt2" tx2="dk2" accent1="accent1" accent2="accent2" accent3="accent3" accent4="accent4" accent5="accent5" accent6="accent6" hlink="hlink" folHlink="folHlink"/>
  <p:sldLayoutIdLst>
    <p:sldLayoutId id="2147483685"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6" r:id="rId11"/>
    <p:sldLayoutId id="2147483681" r:id="rId12"/>
    <p:sldLayoutId id="2147483687" r:id="rId13"/>
    <p:sldLayoutId id="2147483682" r:id="rId14"/>
    <p:sldLayoutId id="2147483683" r:id="rId15"/>
    <p:sldLayoutId id="2147483684" r:id="rId16"/>
  </p:sldLayoutIdLst>
  <p:txStyles>
    <p:titleStyle>
      <a:lvl1pPr algn="l" defTabSz="457200" rtl="0" eaLnBrk="1" fontAlgn="base" hangingPunct="1">
        <a:spcBef>
          <a:spcPct val="0"/>
        </a:spcBef>
        <a:spcAft>
          <a:spcPct val="0"/>
        </a:spcAft>
        <a:defRPr kumimoji="1" sz="3600" kern="1200">
          <a:solidFill>
            <a:schemeClr val="accent1"/>
          </a:solidFill>
          <a:latin typeface="+mj-lt"/>
          <a:ea typeface="+mj-ea"/>
          <a:cs typeface="+mj-cs"/>
        </a:defRPr>
      </a:lvl1pPr>
      <a:lvl2pPr algn="l" defTabSz="457200" rtl="0" eaLnBrk="1" fontAlgn="base" hangingPunct="1">
        <a:spcBef>
          <a:spcPct val="0"/>
        </a:spcBef>
        <a:spcAft>
          <a:spcPct val="0"/>
        </a:spcAft>
        <a:defRPr kumimoji="1" sz="3600">
          <a:solidFill>
            <a:schemeClr val="accent1"/>
          </a:solidFill>
          <a:latin typeface="Trebuchet MS" panose="020B0603020202020204" pitchFamily="34" charset="0"/>
        </a:defRPr>
      </a:lvl2pPr>
      <a:lvl3pPr algn="l" defTabSz="457200" rtl="0" eaLnBrk="1" fontAlgn="base" hangingPunct="1">
        <a:spcBef>
          <a:spcPct val="0"/>
        </a:spcBef>
        <a:spcAft>
          <a:spcPct val="0"/>
        </a:spcAft>
        <a:defRPr kumimoji="1" sz="3600">
          <a:solidFill>
            <a:schemeClr val="accent1"/>
          </a:solidFill>
          <a:latin typeface="Trebuchet MS" panose="020B0603020202020204" pitchFamily="34" charset="0"/>
        </a:defRPr>
      </a:lvl3pPr>
      <a:lvl4pPr algn="l" defTabSz="457200" rtl="0" eaLnBrk="1" fontAlgn="base" hangingPunct="1">
        <a:spcBef>
          <a:spcPct val="0"/>
        </a:spcBef>
        <a:spcAft>
          <a:spcPct val="0"/>
        </a:spcAft>
        <a:defRPr kumimoji="1" sz="3600">
          <a:solidFill>
            <a:schemeClr val="accent1"/>
          </a:solidFill>
          <a:latin typeface="Trebuchet MS" panose="020B0603020202020204" pitchFamily="34" charset="0"/>
        </a:defRPr>
      </a:lvl4pPr>
      <a:lvl5pPr algn="l" defTabSz="457200" rtl="0" eaLnBrk="1" fontAlgn="base" hangingPunct="1">
        <a:spcBef>
          <a:spcPct val="0"/>
        </a:spcBef>
        <a:spcAft>
          <a:spcPct val="0"/>
        </a:spcAft>
        <a:defRPr kumimoji="1" sz="3600">
          <a:solidFill>
            <a:schemeClr val="accent1"/>
          </a:solidFill>
          <a:latin typeface="Trebuchet MS" panose="020B0603020202020204" pitchFamily="34" charset="0"/>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fontAlgn="base" hangingPunct="1">
        <a:spcBef>
          <a:spcPts val="1000"/>
        </a:spcBef>
        <a:spcAft>
          <a:spcPct val="0"/>
        </a:spcAft>
        <a:buClr>
          <a:schemeClr val="accent1"/>
        </a:buClr>
        <a:buSzPct val="80000"/>
        <a:buFont typeface="Wingdings 3" panose="05040102010807070707" pitchFamily="18" charset="2"/>
        <a:buChar char=""/>
        <a:defRPr kumimoji="1" kern="1200">
          <a:solidFill>
            <a:srgbClr val="404040"/>
          </a:solidFill>
          <a:latin typeface="+mn-lt"/>
          <a:ea typeface="+mn-ea"/>
          <a:cs typeface="+mn-cs"/>
        </a:defRPr>
      </a:lvl1pPr>
      <a:lvl2pPr marL="742950" indent="-285750" algn="l" defTabSz="457200" rtl="0" eaLnBrk="1" fontAlgn="base" hangingPunct="1">
        <a:spcBef>
          <a:spcPts val="1000"/>
        </a:spcBef>
        <a:spcAft>
          <a:spcPct val="0"/>
        </a:spcAft>
        <a:buClr>
          <a:schemeClr val="accent1"/>
        </a:buClr>
        <a:buSzPct val="80000"/>
        <a:buFont typeface="Wingdings 3" panose="05040102010807070707" pitchFamily="18" charset="2"/>
        <a:buChar char=""/>
        <a:defRPr kumimoji="1" sz="1600" kern="1200">
          <a:solidFill>
            <a:srgbClr val="404040"/>
          </a:solidFill>
          <a:latin typeface="+mn-lt"/>
          <a:ea typeface="+mn-ea"/>
          <a:cs typeface="+mn-cs"/>
        </a:defRPr>
      </a:lvl2pPr>
      <a:lvl3pPr marL="11430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kumimoji="1" sz="1400" kern="1200">
          <a:solidFill>
            <a:srgbClr val="404040"/>
          </a:solidFill>
          <a:latin typeface="+mn-lt"/>
          <a:ea typeface="+mn-ea"/>
          <a:cs typeface="+mn-cs"/>
        </a:defRPr>
      </a:lvl3pPr>
      <a:lvl4pPr marL="16002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kumimoji="1" sz="1200" kern="1200">
          <a:solidFill>
            <a:srgbClr val="404040"/>
          </a:solidFill>
          <a:latin typeface="+mn-lt"/>
          <a:ea typeface="+mn-ea"/>
          <a:cs typeface="+mn-cs"/>
        </a:defRPr>
      </a:lvl4pPr>
      <a:lvl5pPr marL="2057400" indent="-228600" algn="l" defTabSz="457200" rtl="0" eaLnBrk="1" fontAlgn="base" hangingPunct="1">
        <a:spcBef>
          <a:spcPts val="1000"/>
        </a:spcBef>
        <a:spcAft>
          <a:spcPct val="0"/>
        </a:spcAft>
        <a:buClr>
          <a:schemeClr val="accent1"/>
        </a:buClr>
        <a:buSzPct val="80000"/>
        <a:buFont typeface="Wingdings 3" panose="05040102010807070707" pitchFamily="18" charset="2"/>
        <a:buChar char=""/>
        <a:defRPr kumimoji="1"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ctrTitle"/>
          </p:nvPr>
        </p:nvSpPr>
        <p:spPr>
          <a:xfrm>
            <a:off x="1506538" y="2405063"/>
            <a:ext cx="7767637" cy="1646237"/>
          </a:xfrm>
        </p:spPr>
        <p:txBody>
          <a:bodyPr/>
          <a:lstStyle/>
          <a:p>
            <a:r>
              <a:rPr lang="ja-JP" altLang="en-US" smtClean="0"/>
              <a:t>補助食品と流動食</a:t>
            </a:r>
          </a:p>
        </p:txBody>
      </p:sp>
      <p:sp>
        <p:nvSpPr>
          <p:cNvPr id="3" name="サブタイトル 2"/>
          <p:cNvSpPr>
            <a:spLocks noGrp="1"/>
          </p:cNvSpPr>
          <p:nvPr>
            <p:ph type="subTitle" idx="1"/>
          </p:nvPr>
        </p:nvSpPr>
        <p:spPr>
          <a:xfrm>
            <a:off x="1506538" y="4051300"/>
            <a:ext cx="7767637" cy="1096963"/>
          </a:xfrm>
        </p:spPr>
        <p:txBody>
          <a:bodyPr rtlCol="0">
            <a:normAutofit/>
          </a:bodyPr>
          <a:lstStyle/>
          <a:p>
            <a:pPr fontAlgn="auto">
              <a:spcAft>
                <a:spcPts val="0"/>
              </a:spcAft>
              <a:buFont typeface="Wingdings 3" charset="2"/>
              <a:buNone/>
              <a:defRPr/>
            </a:pPr>
            <a:r>
              <a:rPr lang="ja-JP" altLang="en-US" dirty="0" smtClean="0"/>
              <a:t>食事サービス提供管理委員会</a:t>
            </a:r>
            <a:endParaRPr lang="en-US" altLang="ja-JP" dirty="0" smtClean="0"/>
          </a:p>
          <a:p>
            <a:pPr fontAlgn="auto">
              <a:spcAft>
                <a:spcPts val="0"/>
              </a:spcAft>
              <a:buFont typeface="Wingdings 3" charset="2"/>
              <a:buNone/>
              <a:defRPr/>
            </a:pPr>
            <a:r>
              <a:rPr lang="ja-JP" altLang="en-US" dirty="0" smtClean="0"/>
              <a:t>管理栄養士　細海ゆき</a:t>
            </a:r>
            <a:r>
              <a:rPr lang="ja-JP" altLang="en-US" dirty="0"/>
              <a:t>な</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タイトル 1"/>
          <p:cNvSpPr>
            <a:spLocks noGrp="1"/>
          </p:cNvSpPr>
          <p:nvPr>
            <p:ph type="title"/>
          </p:nvPr>
        </p:nvSpPr>
        <p:spPr/>
        <p:txBody>
          <a:bodyPr/>
          <a:lstStyle/>
          <a:p>
            <a:r>
              <a:rPr lang="ja-JP" altLang="en-US" smtClean="0"/>
              <a:t>補助食品とは？</a:t>
            </a:r>
          </a:p>
        </p:txBody>
      </p:sp>
      <p:sp>
        <p:nvSpPr>
          <p:cNvPr id="3" name="コンテンツ プレースホルダー 2"/>
          <p:cNvSpPr>
            <a:spLocks noGrp="1"/>
          </p:cNvSpPr>
          <p:nvPr>
            <p:ph idx="1"/>
          </p:nvPr>
        </p:nvSpPr>
        <p:spPr/>
        <p:txBody>
          <a:bodyPr rtlCol="0">
            <a:normAutofit/>
          </a:bodyPr>
          <a:lstStyle/>
          <a:p>
            <a:pPr fontAlgn="auto">
              <a:spcAft>
                <a:spcPts val="0"/>
              </a:spcAft>
              <a:buFont typeface="Wingdings 3" charset="2"/>
              <a:buChar char=""/>
              <a:defRPr/>
            </a:pPr>
            <a:r>
              <a:rPr lang="ja-JP" altLang="en-US" dirty="0" smtClean="0">
                <a:solidFill>
                  <a:schemeClr val="tx1">
                    <a:lumMod val="75000"/>
                    <a:lumOff val="25000"/>
                  </a:schemeClr>
                </a:solidFill>
              </a:rPr>
              <a:t>健康食品の一つで、ビタミンやミネラル、アミノ酸など、毎日の食品だけでは必要な量を摂取することが難しい栄養素を補助することを目的とした食品。</a:t>
            </a:r>
            <a:endParaRPr lang="en-US" altLang="ja-JP" dirty="0" smtClean="0">
              <a:solidFill>
                <a:schemeClr val="tx1">
                  <a:lumMod val="75000"/>
                  <a:lumOff val="25000"/>
                </a:schemeClr>
              </a:solidFill>
            </a:endParaRPr>
          </a:p>
          <a:p>
            <a:pPr fontAlgn="auto">
              <a:spcAft>
                <a:spcPts val="0"/>
              </a:spcAft>
              <a:buFont typeface="Wingdings 3" charset="2"/>
              <a:buChar char=""/>
              <a:defRPr/>
            </a:pPr>
            <a:r>
              <a:rPr lang="ja-JP" altLang="en-US" dirty="0" smtClean="0">
                <a:solidFill>
                  <a:schemeClr val="tx1">
                    <a:lumMod val="75000"/>
                    <a:lumOff val="25000"/>
                  </a:schemeClr>
                </a:solidFill>
              </a:rPr>
              <a:t>ゼリー飲料や粉末、サプリメント等がある。</a:t>
            </a:r>
            <a:endParaRPr lang="en-US" altLang="ja-JP" dirty="0" smtClean="0">
              <a:solidFill>
                <a:schemeClr val="tx1">
                  <a:lumMod val="75000"/>
                  <a:lumOff val="25000"/>
                </a:schemeClr>
              </a:solidFill>
            </a:endParaRPr>
          </a:p>
          <a:p>
            <a:pPr fontAlgn="auto">
              <a:spcAft>
                <a:spcPts val="0"/>
              </a:spcAft>
              <a:buFont typeface="Wingdings 3" charset="2"/>
              <a:buChar char=""/>
              <a:defRPr/>
            </a:pPr>
            <a:r>
              <a:rPr lang="ja-JP" altLang="en-US" dirty="0" smtClean="0">
                <a:solidFill>
                  <a:schemeClr val="tx1">
                    <a:lumMod val="75000"/>
                    <a:lumOff val="25000"/>
                  </a:schemeClr>
                </a:solidFill>
              </a:rPr>
              <a:t>使用目的は、食事を補うため。</a:t>
            </a:r>
            <a:endParaRPr lang="en-US" altLang="ja-JP" dirty="0" smtClean="0">
              <a:solidFill>
                <a:schemeClr val="tx1">
                  <a:lumMod val="75000"/>
                  <a:lumOff val="25000"/>
                </a:schemeClr>
              </a:solidFill>
            </a:endParaRPr>
          </a:p>
          <a:p>
            <a:pPr marL="0" indent="0" fontAlgn="auto">
              <a:spcAft>
                <a:spcPts val="0"/>
              </a:spcAft>
              <a:buFont typeface="Wingdings 3" charset="2"/>
              <a:buNone/>
              <a:defRPr/>
            </a:pPr>
            <a:endParaRPr lang="en-US" altLang="ja-JP" dirty="0">
              <a:solidFill>
                <a:schemeClr val="tx1">
                  <a:lumMod val="75000"/>
                  <a:lumOff val="25000"/>
                </a:schemeClr>
              </a:solidFill>
            </a:endParaRPr>
          </a:p>
          <a:p>
            <a:pPr marL="0" indent="0" fontAlgn="auto">
              <a:spcAft>
                <a:spcPts val="0"/>
              </a:spcAft>
              <a:buFont typeface="Wingdings 3" charset="2"/>
              <a:buNone/>
              <a:defRPr/>
            </a:pPr>
            <a:r>
              <a:rPr lang="en-US" altLang="ja-JP" dirty="0" smtClean="0">
                <a:solidFill>
                  <a:schemeClr val="tx1">
                    <a:lumMod val="75000"/>
                    <a:lumOff val="25000"/>
                  </a:schemeClr>
                </a:solidFill>
              </a:rPr>
              <a:t>【</a:t>
            </a:r>
            <a:r>
              <a:rPr lang="ja-JP" altLang="en-US" dirty="0" smtClean="0">
                <a:solidFill>
                  <a:schemeClr val="tx1">
                    <a:lumMod val="75000"/>
                    <a:lumOff val="25000"/>
                  </a:schemeClr>
                </a:solidFill>
              </a:rPr>
              <a:t>活用方法</a:t>
            </a:r>
            <a:r>
              <a:rPr lang="en-US" altLang="ja-JP" dirty="0" smtClean="0">
                <a:solidFill>
                  <a:schemeClr val="tx1">
                    <a:lumMod val="75000"/>
                    <a:lumOff val="25000"/>
                  </a:schemeClr>
                </a:solidFill>
              </a:rPr>
              <a:t>】</a:t>
            </a:r>
          </a:p>
          <a:p>
            <a:pPr marL="0" indent="0" fontAlgn="auto">
              <a:spcAft>
                <a:spcPts val="0"/>
              </a:spcAft>
              <a:buFont typeface="Wingdings 3" charset="2"/>
              <a:buNone/>
              <a:defRPr/>
            </a:pPr>
            <a:r>
              <a:rPr lang="ja-JP" altLang="en-US" dirty="0">
                <a:solidFill>
                  <a:schemeClr val="tx1">
                    <a:lumMod val="75000"/>
                    <a:lumOff val="25000"/>
                  </a:schemeClr>
                </a:solidFill>
              </a:rPr>
              <a:t>　</a:t>
            </a:r>
            <a:r>
              <a:rPr lang="en-US" altLang="ja-JP" dirty="0" smtClean="0">
                <a:solidFill>
                  <a:schemeClr val="tx1">
                    <a:lumMod val="75000"/>
                    <a:lumOff val="25000"/>
                  </a:schemeClr>
                </a:solidFill>
              </a:rPr>
              <a:t>1</a:t>
            </a:r>
            <a:r>
              <a:rPr lang="ja-JP" altLang="en-US" dirty="0" smtClean="0">
                <a:solidFill>
                  <a:schemeClr val="tx1">
                    <a:lumMod val="75000"/>
                    <a:lumOff val="25000"/>
                  </a:schemeClr>
                </a:solidFill>
              </a:rPr>
              <a:t>）エネルギー不足を補う</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en-US" altLang="ja-JP" dirty="0" smtClean="0">
                <a:solidFill>
                  <a:schemeClr val="tx1">
                    <a:lumMod val="75000"/>
                    <a:lumOff val="25000"/>
                  </a:schemeClr>
                </a:solidFill>
              </a:rPr>
              <a:t>2</a:t>
            </a:r>
            <a:r>
              <a:rPr lang="ja-JP" altLang="en-US" dirty="0" smtClean="0">
                <a:solidFill>
                  <a:schemeClr val="tx1">
                    <a:lumMod val="75000"/>
                    <a:lumOff val="25000"/>
                  </a:schemeClr>
                </a:solidFill>
              </a:rPr>
              <a:t>）栄養バランスの改善</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en-US" altLang="ja-JP" dirty="0" smtClean="0">
                <a:solidFill>
                  <a:schemeClr val="tx1">
                    <a:lumMod val="75000"/>
                    <a:lumOff val="25000"/>
                  </a:schemeClr>
                </a:solidFill>
              </a:rPr>
              <a:t>3</a:t>
            </a:r>
            <a:r>
              <a:rPr lang="ja-JP" altLang="en-US" dirty="0" smtClean="0">
                <a:solidFill>
                  <a:schemeClr val="tx1">
                    <a:lumMod val="75000"/>
                    <a:lumOff val="25000"/>
                  </a:schemeClr>
                </a:solidFill>
              </a:rPr>
              <a:t>）スポーツやリハビリ後の栄養補給</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en-US" altLang="ja-JP" dirty="0" smtClean="0">
                <a:solidFill>
                  <a:schemeClr val="tx1">
                    <a:lumMod val="75000"/>
                    <a:lumOff val="25000"/>
                  </a:schemeClr>
                </a:solidFill>
              </a:rPr>
              <a:t>4</a:t>
            </a:r>
            <a:r>
              <a:rPr lang="ja-JP" altLang="en-US" dirty="0" smtClean="0">
                <a:solidFill>
                  <a:schemeClr val="tx1">
                    <a:lumMod val="75000"/>
                    <a:lumOff val="25000"/>
                  </a:schemeClr>
                </a:solidFill>
              </a:rPr>
              <a:t>）栄養を意識した間食に活用</a:t>
            </a:r>
            <a:endParaRPr lang="ja-JP" altLang="en-US" dirty="0">
              <a:solidFill>
                <a:schemeClr val="tx1">
                  <a:lumMod val="75000"/>
                  <a:lumOff val="2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タイトル 1"/>
          <p:cNvSpPr>
            <a:spLocks noGrp="1"/>
          </p:cNvSpPr>
          <p:nvPr>
            <p:ph type="title"/>
          </p:nvPr>
        </p:nvSpPr>
        <p:spPr/>
        <p:txBody>
          <a:bodyPr/>
          <a:lstStyle/>
          <a:p>
            <a:r>
              <a:rPr lang="ja-JP" altLang="en-US" dirty="0" smtClean="0"/>
              <a:t>流動食とは？</a:t>
            </a:r>
          </a:p>
        </p:txBody>
      </p:sp>
      <p:sp>
        <p:nvSpPr>
          <p:cNvPr id="3" name="コンテンツ プレースホルダー 2"/>
          <p:cNvSpPr>
            <a:spLocks noGrp="1"/>
          </p:cNvSpPr>
          <p:nvPr>
            <p:ph idx="1"/>
          </p:nvPr>
        </p:nvSpPr>
        <p:spPr/>
        <p:txBody>
          <a:bodyPr rtlCol="0">
            <a:normAutofit/>
          </a:bodyPr>
          <a:lstStyle/>
          <a:p>
            <a:pPr fontAlgn="auto">
              <a:spcAft>
                <a:spcPts val="0"/>
              </a:spcAft>
              <a:buFont typeface="Wingdings 3" charset="2"/>
              <a:buChar char=""/>
              <a:defRPr/>
            </a:pPr>
            <a:r>
              <a:rPr lang="ja-JP" altLang="en-US" dirty="0" smtClean="0">
                <a:solidFill>
                  <a:schemeClr val="tx1">
                    <a:lumMod val="75000"/>
                    <a:lumOff val="25000"/>
                  </a:schemeClr>
                </a:solidFill>
              </a:rPr>
              <a:t>固形物を含まない液体に調整された食事</a:t>
            </a:r>
            <a:endParaRPr lang="en-US" altLang="ja-JP" dirty="0" smtClean="0">
              <a:solidFill>
                <a:schemeClr val="tx1">
                  <a:lumMod val="75000"/>
                  <a:lumOff val="25000"/>
                </a:schemeClr>
              </a:solidFill>
            </a:endParaRPr>
          </a:p>
          <a:p>
            <a:pPr fontAlgn="auto">
              <a:spcAft>
                <a:spcPts val="0"/>
              </a:spcAft>
              <a:buFont typeface="Wingdings 3" charset="2"/>
              <a:buChar char=""/>
              <a:defRPr/>
            </a:pPr>
            <a:r>
              <a:rPr lang="ja-JP" altLang="en-US" dirty="0" smtClean="0">
                <a:solidFill>
                  <a:schemeClr val="tx1">
                    <a:lumMod val="75000"/>
                    <a:lumOff val="25000"/>
                  </a:schemeClr>
                </a:solidFill>
              </a:rPr>
              <a:t>牛乳、ジュース、スープ類が中心</a:t>
            </a:r>
            <a:endParaRPr lang="en-US" altLang="ja-JP" dirty="0" smtClean="0">
              <a:solidFill>
                <a:schemeClr val="tx1">
                  <a:lumMod val="75000"/>
                  <a:lumOff val="25000"/>
                </a:schemeClr>
              </a:solidFill>
            </a:endParaRPr>
          </a:p>
          <a:p>
            <a:pPr fontAlgn="auto">
              <a:spcAft>
                <a:spcPts val="0"/>
              </a:spcAft>
              <a:buFont typeface="Wingdings 3" charset="2"/>
              <a:buChar char=""/>
              <a:defRPr/>
            </a:pPr>
            <a:r>
              <a:rPr lang="ja-JP" altLang="en-US" dirty="0" smtClean="0">
                <a:solidFill>
                  <a:schemeClr val="tx1">
                    <a:lumMod val="75000"/>
                    <a:lumOff val="25000"/>
                  </a:schemeClr>
                </a:solidFill>
              </a:rPr>
              <a:t>手術や絶食のあとで、経口摂取が開始された時は通常、流動食から開始</a:t>
            </a:r>
            <a:endParaRPr lang="en-US" altLang="ja-JP" dirty="0" smtClean="0">
              <a:solidFill>
                <a:schemeClr val="tx1">
                  <a:lumMod val="75000"/>
                  <a:lumOff val="25000"/>
                </a:schemeClr>
              </a:solidFill>
            </a:endParaRPr>
          </a:p>
          <a:p>
            <a:pPr fontAlgn="auto">
              <a:spcAft>
                <a:spcPts val="0"/>
              </a:spcAft>
              <a:buFont typeface="Wingdings 3" charset="2"/>
              <a:buChar char=""/>
              <a:defRPr/>
            </a:pPr>
            <a:r>
              <a:rPr lang="ja-JP" altLang="en-US" dirty="0" smtClean="0">
                <a:solidFill>
                  <a:schemeClr val="tx1">
                    <a:lumMod val="75000"/>
                    <a:lumOff val="25000"/>
                  </a:schemeClr>
                </a:solidFill>
              </a:rPr>
              <a:t>水分が多いので栄養価は低い</a:t>
            </a:r>
            <a:endParaRPr lang="en-US" altLang="ja-JP" dirty="0" smtClean="0">
              <a:solidFill>
                <a:schemeClr val="tx1">
                  <a:lumMod val="75000"/>
                  <a:lumOff val="25000"/>
                </a:schemeClr>
              </a:solidFill>
            </a:endParaRPr>
          </a:p>
          <a:p>
            <a:pPr marL="0" indent="0" fontAlgn="auto">
              <a:spcAft>
                <a:spcPts val="0"/>
              </a:spcAft>
              <a:buFont typeface="Wingdings 3" charset="2"/>
              <a:buNone/>
              <a:defRPr/>
            </a:pPr>
            <a:endParaRPr lang="ja-JP" altLang="en-US" dirty="0">
              <a:solidFill>
                <a:schemeClr val="tx1">
                  <a:lumMod val="75000"/>
                  <a:lumOff val="2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タイトル 1"/>
          <p:cNvSpPr>
            <a:spLocks noGrp="1"/>
          </p:cNvSpPr>
          <p:nvPr>
            <p:ph type="title"/>
          </p:nvPr>
        </p:nvSpPr>
        <p:spPr/>
        <p:txBody>
          <a:bodyPr/>
          <a:lstStyle/>
          <a:p>
            <a:r>
              <a:rPr lang="ja-JP" altLang="en-US" smtClean="0"/>
              <a:t>濃厚流動食とは？</a:t>
            </a:r>
          </a:p>
        </p:txBody>
      </p:sp>
      <p:sp>
        <p:nvSpPr>
          <p:cNvPr id="8195" name="コンテンツ プレースホルダー 2"/>
          <p:cNvSpPr>
            <a:spLocks noGrp="1"/>
          </p:cNvSpPr>
          <p:nvPr>
            <p:ph idx="1"/>
          </p:nvPr>
        </p:nvSpPr>
        <p:spPr/>
        <p:txBody>
          <a:bodyPr/>
          <a:lstStyle/>
          <a:p>
            <a:r>
              <a:rPr lang="ja-JP" altLang="en-US" dirty="0" smtClean="0"/>
              <a:t>エネルギーが</a:t>
            </a:r>
            <a:r>
              <a:rPr lang="en-US" altLang="ja-JP" dirty="0" smtClean="0"/>
              <a:t>1kcal/</a:t>
            </a:r>
            <a:r>
              <a:rPr lang="ja-JP" altLang="en-US" dirty="0" smtClean="0"/>
              <a:t>ｍｌに調整されている</a:t>
            </a:r>
            <a:endParaRPr lang="en-US" altLang="ja-JP" dirty="0" smtClean="0"/>
          </a:p>
          <a:p>
            <a:r>
              <a:rPr lang="ja-JP" altLang="en-US" dirty="0" smtClean="0"/>
              <a:t>３大栄養素（糖質、脂質、たんぱく質）などがバランスよく配合されている</a:t>
            </a:r>
          </a:p>
          <a:p>
            <a:r>
              <a:rPr lang="ja-JP" altLang="en-US" dirty="0" smtClean="0"/>
              <a:t>長期間の単独摂取による栄養素の過不足が少ない</a:t>
            </a:r>
          </a:p>
          <a:p>
            <a:r>
              <a:rPr lang="ja-JP" altLang="en-US" dirty="0" smtClean="0"/>
              <a:t>普通の食事に比べ、ある程度消化されており、身体に吸収されやすい</a:t>
            </a:r>
          </a:p>
          <a:p>
            <a:r>
              <a:rPr lang="ja-JP" altLang="en-US" dirty="0" smtClean="0"/>
              <a:t>高カロリーで栄養価も高い</a:t>
            </a:r>
          </a:p>
          <a:p>
            <a:r>
              <a:rPr lang="ja-JP" altLang="en-US" dirty="0" smtClean="0"/>
              <a:t>少量で必要カロリー、栄養を補給することができる</a:t>
            </a:r>
          </a:p>
          <a:p>
            <a:endParaRPr lang="ja-JP" alt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タイトル 1"/>
          <p:cNvSpPr>
            <a:spLocks noGrp="1"/>
          </p:cNvSpPr>
          <p:nvPr>
            <p:ph type="title"/>
          </p:nvPr>
        </p:nvSpPr>
        <p:spPr/>
        <p:txBody>
          <a:bodyPr/>
          <a:lstStyle/>
          <a:p>
            <a:r>
              <a:rPr lang="ja-JP" altLang="en-US" dirty="0" smtClean="0"/>
              <a:t>当法人で使用している</a:t>
            </a:r>
            <a:r>
              <a:rPr lang="en-US" altLang="ja-JP" dirty="0" smtClean="0"/>
              <a:t/>
            </a:r>
            <a:br>
              <a:rPr lang="en-US" altLang="ja-JP" dirty="0" smtClean="0"/>
            </a:br>
            <a:r>
              <a:rPr lang="ja-JP" altLang="en-US" dirty="0" smtClean="0"/>
              <a:t>補助食品・濃厚流動食</a:t>
            </a:r>
          </a:p>
        </p:txBody>
      </p:sp>
      <p:sp>
        <p:nvSpPr>
          <p:cNvPr id="3" name="コンテンツ プレースホルダー 2"/>
          <p:cNvSpPr>
            <a:spLocks noGrp="1"/>
          </p:cNvSpPr>
          <p:nvPr>
            <p:ph idx="1"/>
          </p:nvPr>
        </p:nvSpPr>
        <p:spPr>
          <a:xfrm>
            <a:off x="677862" y="2160588"/>
            <a:ext cx="8914545" cy="4113212"/>
          </a:xfrm>
        </p:spPr>
        <p:txBody>
          <a:bodyPr>
            <a:normAutofit/>
          </a:bodyPr>
          <a:lstStyle/>
          <a:p>
            <a:r>
              <a:rPr lang="ja-JP" altLang="en-US" dirty="0" smtClean="0"/>
              <a:t>補助食品（主に経口摂取の方へ使用・ハーフ食と併用して提供）</a:t>
            </a:r>
            <a:endParaRPr lang="en-US" altLang="ja-JP" dirty="0" smtClean="0"/>
          </a:p>
          <a:p>
            <a:pPr>
              <a:buFont typeface="Wingdings 3" panose="05040102010807070707" pitchFamily="18" charset="2"/>
              <a:buNone/>
            </a:pPr>
            <a:r>
              <a:rPr lang="ja-JP" altLang="en-US" dirty="0" smtClean="0"/>
              <a:t>　・メイバランスミニ　・エンジョイゼリー　　　・すっきりクリミール　　　</a:t>
            </a:r>
            <a:endParaRPr lang="en-US" altLang="ja-JP" dirty="0" smtClean="0"/>
          </a:p>
          <a:p>
            <a:pPr>
              <a:buFont typeface="Wingdings 3" panose="05040102010807070707" pitchFamily="18" charset="2"/>
              <a:buNone/>
            </a:pPr>
            <a:r>
              <a:rPr lang="ja-JP" altLang="en-US" dirty="0" smtClean="0"/>
              <a:t>　・</a:t>
            </a:r>
            <a:r>
              <a:rPr lang="en-US" altLang="ja-JP" dirty="0" smtClean="0"/>
              <a:t>MA-R</a:t>
            </a:r>
            <a:r>
              <a:rPr lang="ja-JP" altLang="en-US" dirty="0" smtClean="0"/>
              <a:t>　</a:t>
            </a:r>
            <a:r>
              <a:rPr lang="en-US" altLang="ja-JP" dirty="0" smtClean="0"/>
              <a:t>2.0</a:t>
            </a:r>
            <a:r>
              <a:rPr lang="ja-JP" altLang="en-US" dirty="0" smtClean="0"/>
              <a:t>　　　　・カロビタンゼリー　　　・エネプロゼリー　　</a:t>
            </a:r>
            <a:endParaRPr lang="en-US" altLang="ja-JP" dirty="0" smtClean="0"/>
          </a:p>
          <a:p>
            <a:pPr>
              <a:buFont typeface="Wingdings 3" panose="05040102010807070707" pitchFamily="18" charset="2"/>
              <a:buNone/>
            </a:pPr>
            <a:r>
              <a:rPr lang="ja-JP" altLang="en-US" dirty="0"/>
              <a:t>　</a:t>
            </a:r>
            <a:r>
              <a:rPr lang="ja-JP" altLang="en-US" dirty="0" smtClean="0"/>
              <a:t>・豆の富　　　　　　・</a:t>
            </a:r>
            <a:r>
              <a:rPr lang="en-US" altLang="ja-JP" dirty="0" smtClean="0"/>
              <a:t>MCT</a:t>
            </a:r>
            <a:r>
              <a:rPr lang="ja-JP" altLang="en-US" dirty="0" smtClean="0"/>
              <a:t>ゼリー</a:t>
            </a:r>
          </a:p>
          <a:p>
            <a:pPr>
              <a:buFont typeface="Wingdings 3" panose="05040102010807070707" pitchFamily="18" charset="2"/>
              <a:buNone/>
            </a:pPr>
            <a:endParaRPr lang="en-US" altLang="ja-JP" dirty="0" smtClean="0"/>
          </a:p>
          <a:p>
            <a:r>
              <a:rPr lang="ja-JP" altLang="en-US" dirty="0" smtClean="0"/>
              <a:t>濃厚流動食（主に経管栄養を行っている方へ使用）</a:t>
            </a:r>
            <a:endParaRPr lang="en-US" altLang="ja-JP" dirty="0" smtClean="0"/>
          </a:p>
          <a:p>
            <a:pPr>
              <a:buFont typeface="Wingdings 3" panose="05040102010807070707" pitchFamily="18" charset="2"/>
              <a:buNone/>
            </a:pPr>
            <a:r>
              <a:rPr lang="ja-JP" altLang="en-US" dirty="0" smtClean="0"/>
              <a:t>　　・</a:t>
            </a:r>
            <a:r>
              <a:rPr lang="en-US" altLang="ja-JP" dirty="0" smtClean="0"/>
              <a:t>MA</a:t>
            </a:r>
            <a:r>
              <a:rPr lang="ja-JP" altLang="en-US" dirty="0" smtClean="0"/>
              <a:t>ラクフィア</a:t>
            </a:r>
            <a:endParaRPr lang="en-US" altLang="ja-JP" dirty="0" smtClean="0"/>
          </a:p>
          <a:p>
            <a:pPr>
              <a:buFont typeface="Wingdings 3" panose="05040102010807070707" pitchFamily="18" charset="2"/>
              <a:buNone/>
            </a:pPr>
            <a:r>
              <a:rPr lang="ja-JP" altLang="en-US" dirty="0" smtClean="0"/>
              <a:t>　　・</a:t>
            </a:r>
            <a:r>
              <a:rPr lang="en-US" altLang="ja-JP" dirty="0" smtClean="0"/>
              <a:t>CZ-Hi</a:t>
            </a:r>
          </a:p>
          <a:p>
            <a:pPr>
              <a:buFont typeface="Wingdings 3" panose="05040102010807070707" pitchFamily="18" charset="2"/>
              <a:buNone/>
            </a:pPr>
            <a:r>
              <a:rPr lang="ja-JP" altLang="en-US" dirty="0" smtClean="0"/>
              <a:t>　　・</a:t>
            </a:r>
            <a:r>
              <a:rPr lang="en-US" altLang="ja-JP" dirty="0" smtClean="0"/>
              <a:t>E7Ⅱ</a:t>
            </a:r>
          </a:p>
          <a:p>
            <a:pPr>
              <a:buFont typeface="Wingdings 3" panose="05040102010807070707" pitchFamily="18" charset="2"/>
              <a:buNone/>
            </a:pPr>
            <a:r>
              <a:rPr lang="ja-JP" altLang="en-US" dirty="0" smtClean="0"/>
              <a:t>　　・ディムス</a:t>
            </a:r>
            <a:endParaRPr lang="en-US" altLang="ja-JP" dirty="0" smtClean="0"/>
          </a:p>
          <a:p>
            <a:pPr>
              <a:buFont typeface="Wingdings 3" panose="05040102010807070707" pitchFamily="18" charset="2"/>
              <a:buNone/>
            </a:pPr>
            <a:endParaRPr lang="en-US" altLang="ja-JP" dirty="0" smtClean="0"/>
          </a:p>
        </p:txBody>
      </p:sp>
      <p:sp>
        <p:nvSpPr>
          <p:cNvPr id="9220" name="AutoShape 4"/>
          <p:cNvSpPr>
            <a:spLocks noChangeArrowheads="1"/>
          </p:cNvSpPr>
          <p:nvPr/>
        </p:nvSpPr>
        <p:spPr bwMode="auto">
          <a:xfrm>
            <a:off x="4175125" y="4664075"/>
            <a:ext cx="4144963" cy="1706563"/>
          </a:xfrm>
          <a:prstGeom prst="roundRect">
            <a:avLst>
              <a:gd name="adj" fmla="val 16667"/>
            </a:avLst>
          </a:prstGeom>
          <a:solidFill>
            <a:schemeClr val="accent1">
              <a:alpha val="50000"/>
            </a:schemeClr>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ja-JP" altLang="en-US" dirty="0">
                <a:ea typeface="ＭＳ Ｐゴシック" panose="020B0600070205080204" pitchFamily="50" charset="-128"/>
              </a:rPr>
              <a:t>※病院では、</a:t>
            </a:r>
            <a:r>
              <a:rPr lang="en-US" altLang="ja-JP" dirty="0">
                <a:ea typeface="ＭＳ Ｐゴシック" panose="020B0600070205080204" pitchFamily="50" charset="-128"/>
              </a:rPr>
              <a:t>MA</a:t>
            </a:r>
            <a:r>
              <a:rPr lang="ja-JP" altLang="en-US" dirty="0">
                <a:ea typeface="ＭＳ Ｐゴシック" panose="020B0600070205080204" pitchFamily="50" charset="-128"/>
              </a:rPr>
              <a:t>ラクフィア、</a:t>
            </a:r>
            <a:r>
              <a:rPr lang="en-US" altLang="ja-JP" dirty="0" smtClean="0">
                <a:ea typeface="ＭＳ Ｐゴシック" panose="020B0600070205080204" pitchFamily="50" charset="-128"/>
              </a:rPr>
              <a:t>CZ-HI</a:t>
            </a:r>
            <a:r>
              <a:rPr lang="ja-JP" altLang="en-US" dirty="0" smtClean="0">
                <a:ea typeface="ＭＳ Ｐゴシック" panose="020B0600070205080204" pitchFamily="50" charset="-128"/>
              </a:rPr>
              <a:t>に</a:t>
            </a:r>
            <a:r>
              <a:rPr lang="ja-JP" altLang="en-US" dirty="0">
                <a:ea typeface="ＭＳ Ｐゴシック" panose="020B0600070205080204" pitchFamily="50" charset="-128"/>
              </a:rPr>
              <a:t>関して、加水してあるバックタイプを使用。</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タイトル 1"/>
          <p:cNvSpPr>
            <a:spLocks noGrp="1"/>
          </p:cNvSpPr>
          <p:nvPr>
            <p:ph type="title"/>
          </p:nvPr>
        </p:nvSpPr>
        <p:spPr>
          <a:xfrm>
            <a:off x="677863" y="609600"/>
            <a:ext cx="10848852" cy="1320800"/>
          </a:xfrm>
        </p:spPr>
        <p:txBody>
          <a:bodyPr/>
          <a:lstStyle/>
          <a:p>
            <a:r>
              <a:rPr lang="ja-JP" altLang="en-US" dirty="0" smtClean="0"/>
              <a:t>補助食品　</a:t>
            </a:r>
            <a:br>
              <a:rPr lang="ja-JP" altLang="en-US" dirty="0" smtClean="0"/>
            </a:br>
            <a:r>
              <a:rPr lang="ja-JP" altLang="en-US" sz="3200" dirty="0" smtClean="0"/>
              <a:t>　（メイバランスミニ、すっきりクリミール）</a:t>
            </a:r>
          </a:p>
        </p:txBody>
      </p:sp>
      <p:sp>
        <p:nvSpPr>
          <p:cNvPr id="3" name="コンテンツ プレースホルダー 2"/>
          <p:cNvSpPr>
            <a:spLocks noGrp="1"/>
          </p:cNvSpPr>
          <p:nvPr>
            <p:ph idx="1"/>
          </p:nvPr>
        </p:nvSpPr>
        <p:spPr>
          <a:xfrm>
            <a:off x="939800" y="1884363"/>
            <a:ext cx="8585200" cy="4706937"/>
          </a:xfrm>
        </p:spPr>
        <p:txBody>
          <a:bodyPr>
            <a:normAutofit lnSpcReduction="10000"/>
          </a:bodyPr>
          <a:lstStyle/>
          <a:p>
            <a:r>
              <a:rPr lang="ja-JP" altLang="en-US" sz="2000" dirty="0" smtClean="0"/>
              <a:t>メイバランスミニ</a:t>
            </a:r>
            <a:endParaRPr lang="en-US" altLang="ja-JP" sz="2000" dirty="0" smtClean="0"/>
          </a:p>
          <a:p>
            <a:pPr>
              <a:buFont typeface="Wingdings 3" panose="05040102010807070707" pitchFamily="18" charset="2"/>
              <a:buNone/>
            </a:pPr>
            <a:r>
              <a:rPr lang="ja-JP" altLang="en-US" dirty="0" smtClean="0"/>
              <a:t>　　使用目的：低栄養の改善、カロリー強化</a:t>
            </a:r>
            <a:endParaRPr lang="en-US" altLang="ja-JP" dirty="0" smtClean="0"/>
          </a:p>
          <a:p>
            <a:pPr>
              <a:buFont typeface="Wingdings 3" panose="05040102010807070707" pitchFamily="18" charset="2"/>
              <a:buNone/>
            </a:pPr>
            <a:r>
              <a:rPr lang="ja-JP" altLang="en-US" dirty="0" smtClean="0"/>
              <a:t>　　特徴：</a:t>
            </a:r>
            <a:r>
              <a:rPr lang="en-US" altLang="ja-JP" dirty="0" smtClean="0"/>
              <a:t>200kcal/125</a:t>
            </a:r>
            <a:r>
              <a:rPr lang="ja-JP" altLang="en-US" dirty="0" smtClean="0"/>
              <a:t>ｍｌと少量で高カロリー</a:t>
            </a:r>
            <a:endParaRPr lang="en-US" altLang="ja-JP" dirty="0" smtClean="0"/>
          </a:p>
          <a:p>
            <a:pPr>
              <a:buFont typeface="Wingdings 3" panose="05040102010807070707" pitchFamily="18" charset="2"/>
              <a:buNone/>
            </a:pPr>
            <a:r>
              <a:rPr lang="ja-JP" altLang="en-US" dirty="0" smtClean="0"/>
              <a:t>　　　　　味は全部で</a:t>
            </a:r>
            <a:r>
              <a:rPr lang="en-US" altLang="ja-JP" dirty="0" smtClean="0">
                <a:solidFill>
                  <a:schemeClr val="tx1">
                    <a:lumMod val="75000"/>
                    <a:lumOff val="25000"/>
                  </a:schemeClr>
                </a:solidFill>
              </a:rPr>
              <a:t>7</a:t>
            </a:r>
            <a:r>
              <a:rPr lang="ja-JP" altLang="en-US" dirty="0" smtClean="0">
                <a:solidFill>
                  <a:schemeClr val="tx1">
                    <a:lumMod val="75000"/>
                    <a:lumOff val="25000"/>
                  </a:schemeClr>
                </a:solidFill>
              </a:rPr>
              <a:t>種類。</a:t>
            </a:r>
            <a:endParaRPr lang="en-US" altLang="ja-JP" dirty="0" smtClean="0">
              <a:solidFill>
                <a:schemeClr val="tx1">
                  <a:lumMod val="75000"/>
                  <a:lumOff val="25000"/>
                </a:schemeClr>
              </a:solidFill>
            </a:endParaRPr>
          </a:p>
          <a:p>
            <a:pPr>
              <a:buFont typeface="Wingdings 3" panose="05040102010807070707" pitchFamily="18" charset="2"/>
              <a:buNone/>
            </a:pPr>
            <a:r>
              <a:rPr lang="ja-JP" altLang="en-US" dirty="0" smtClean="0"/>
              <a:t>　　　　　</a:t>
            </a:r>
            <a:r>
              <a:rPr lang="en-US" altLang="ja-JP" dirty="0" smtClean="0"/>
              <a:t>※1</a:t>
            </a:r>
            <a:r>
              <a:rPr lang="ja-JP" altLang="en-US" dirty="0" smtClean="0"/>
              <a:t>～</a:t>
            </a:r>
            <a:r>
              <a:rPr lang="en-US" altLang="ja-JP" dirty="0"/>
              <a:t>3</a:t>
            </a:r>
            <a:r>
              <a:rPr lang="ja-JP" altLang="en-US" dirty="0" smtClean="0"/>
              <a:t>本</a:t>
            </a:r>
            <a:r>
              <a:rPr lang="en-US" altLang="ja-JP" dirty="0" smtClean="0"/>
              <a:t>/</a:t>
            </a:r>
            <a:r>
              <a:rPr lang="ja-JP" altLang="en-US" dirty="0" smtClean="0"/>
              <a:t>日まで併用可</a:t>
            </a:r>
          </a:p>
          <a:p>
            <a:pPr>
              <a:buFont typeface="Wingdings 3" panose="05040102010807070707" pitchFamily="18" charset="2"/>
              <a:buNone/>
            </a:pPr>
            <a:endParaRPr lang="en-US" altLang="ja-JP" dirty="0" smtClean="0"/>
          </a:p>
          <a:p>
            <a:r>
              <a:rPr lang="ja-JP" altLang="en-US" sz="2000" dirty="0" smtClean="0"/>
              <a:t>すっきりクリミール</a:t>
            </a:r>
          </a:p>
          <a:p>
            <a:pPr>
              <a:buFont typeface="Wingdings 3" panose="05040102010807070707" pitchFamily="18" charset="2"/>
              <a:buNone/>
            </a:pPr>
            <a:r>
              <a:rPr lang="ja-JP" altLang="en-US" dirty="0" smtClean="0"/>
              <a:t>　　使用目的 ：低栄養の改善、カロリー強化、脂質制限</a:t>
            </a:r>
            <a:endParaRPr lang="en-US" altLang="ja-JP" dirty="0" smtClean="0"/>
          </a:p>
          <a:p>
            <a:pPr>
              <a:buFont typeface="Wingdings 3" panose="05040102010807070707" pitchFamily="18" charset="2"/>
              <a:buNone/>
            </a:pPr>
            <a:r>
              <a:rPr lang="ja-JP" altLang="en-US" dirty="0" smtClean="0"/>
              <a:t>　　特徴： </a:t>
            </a:r>
            <a:r>
              <a:rPr lang="en-US" altLang="ja-JP" dirty="0" smtClean="0"/>
              <a:t>200kcal/125</a:t>
            </a:r>
            <a:r>
              <a:rPr lang="ja-JP" altLang="en-US" dirty="0" smtClean="0"/>
              <a:t>ｍｌと少量で高カロリー</a:t>
            </a:r>
          </a:p>
          <a:p>
            <a:pPr>
              <a:buFont typeface="Wingdings 3" panose="05040102010807070707" pitchFamily="18" charset="2"/>
              <a:buNone/>
            </a:pPr>
            <a:r>
              <a:rPr lang="ja-JP" altLang="en-US" dirty="0" smtClean="0"/>
              <a:t>　　　　　味は全部で</a:t>
            </a:r>
            <a:r>
              <a:rPr lang="ja-JP" altLang="en-US" dirty="0" smtClean="0">
                <a:solidFill>
                  <a:schemeClr val="tx1">
                    <a:lumMod val="75000"/>
                    <a:lumOff val="25000"/>
                  </a:schemeClr>
                </a:solidFill>
              </a:rPr>
              <a:t>4種類。</a:t>
            </a:r>
            <a:r>
              <a:rPr lang="ja-JP" altLang="en-US" dirty="0" smtClean="0"/>
              <a:t>脂質0、乳製品が苦手な人、</a:t>
            </a:r>
          </a:p>
          <a:p>
            <a:pPr>
              <a:buFont typeface="Wingdings 3" panose="05040102010807070707" pitchFamily="18" charset="2"/>
              <a:buNone/>
            </a:pPr>
            <a:r>
              <a:rPr lang="en-US" altLang="ja-JP" dirty="0" smtClean="0"/>
              <a:t>　　　　　</a:t>
            </a:r>
            <a:r>
              <a:rPr lang="ja-JP" altLang="en-US" dirty="0" smtClean="0"/>
              <a:t>さっぱりしたタイプのものを好む人向け。</a:t>
            </a:r>
          </a:p>
          <a:p>
            <a:pPr>
              <a:buFont typeface="Wingdings 3" panose="05040102010807070707" pitchFamily="18" charset="2"/>
              <a:buNone/>
            </a:pPr>
            <a:r>
              <a:rPr lang="ja-JP" altLang="en-US" dirty="0" smtClean="0"/>
              <a:t>　　　　　</a:t>
            </a:r>
            <a:r>
              <a:rPr lang="en-US" altLang="ja-JP" dirty="0" smtClean="0"/>
              <a:t>※1</a:t>
            </a:r>
            <a:r>
              <a:rPr lang="ja-JP" altLang="en-US" dirty="0" smtClean="0"/>
              <a:t>～</a:t>
            </a:r>
            <a:r>
              <a:rPr lang="en-US" altLang="ja-JP" dirty="0"/>
              <a:t>3</a:t>
            </a:r>
            <a:r>
              <a:rPr lang="ja-JP" altLang="en-US" dirty="0" smtClean="0"/>
              <a:t>本</a:t>
            </a:r>
            <a:r>
              <a:rPr lang="en-US" altLang="ja-JP" dirty="0" smtClean="0"/>
              <a:t>/</a:t>
            </a:r>
            <a:r>
              <a:rPr lang="ja-JP" altLang="en-US" dirty="0" smtClean="0"/>
              <a:t>日まで併用可</a:t>
            </a:r>
          </a:p>
        </p:txBody>
      </p:sp>
      <p:pic>
        <p:nvPicPr>
          <p:cNvPr id="10246" name="図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60444" y="4586956"/>
            <a:ext cx="1690898" cy="1690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4652" y="2085860"/>
            <a:ext cx="1807015" cy="180701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7863" y="571500"/>
            <a:ext cx="8596312" cy="1320800"/>
          </a:xfrm>
        </p:spPr>
        <p:txBody>
          <a:bodyPr>
            <a:normAutofit/>
          </a:bodyPr>
          <a:lstStyle/>
          <a:p>
            <a:r>
              <a:rPr lang="ja-JP" altLang="en-US" sz="3200" smtClean="0"/>
              <a:t>補助食品</a:t>
            </a:r>
            <a:r>
              <a:rPr lang="en-US" altLang="ja-JP" sz="3200" smtClean="0"/>
              <a:t/>
            </a:r>
            <a:br>
              <a:rPr lang="en-US" altLang="ja-JP" sz="3200" smtClean="0"/>
            </a:br>
            <a:r>
              <a:rPr lang="ja-JP" altLang="en-US" sz="3200" smtClean="0"/>
              <a:t>　（</a:t>
            </a:r>
            <a:r>
              <a:rPr lang="en-US" altLang="ja-JP" sz="3200" smtClean="0"/>
              <a:t>MA-R　2.0・</a:t>
            </a:r>
            <a:r>
              <a:rPr lang="ja-JP" altLang="en-US" sz="3200" smtClean="0"/>
              <a:t>エンジョイゼリー）</a:t>
            </a:r>
          </a:p>
        </p:txBody>
      </p:sp>
      <p:sp>
        <p:nvSpPr>
          <p:cNvPr id="3" name="コンテンツ プレースホルダー 2"/>
          <p:cNvSpPr>
            <a:spLocks noGrp="1"/>
          </p:cNvSpPr>
          <p:nvPr>
            <p:ph idx="1"/>
          </p:nvPr>
        </p:nvSpPr>
        <p:spPr>
          <a:xfrm>
            <a:off x="677862" y="1819442"/>
            <a:ext cx="8596312" cy="4506912"/>
          </a:xfrm>
        </p:spPr>
        <p:txBody>
          <a:bodyPr>
            <a:normAutofit/>
          </a:bodyPr>
          <a:lstStyle/>
          <a:p>
            <a:r>
              <a:rPr lang="en-US" altLang="ja-JP" sz="2000" dirty="0" smtClean="0">
                <a:solidFill>
                  <a:schemeClr val="tx1">
                    <a:lumMod val="75000"/>
                    <a:lumOff val="25000"/>
                  </a:schemeClr>
                </a:solidFill>
              </a:rPr>
              <a:t>MA-R</a:t>
            </a:r>
            <a:r>
              <a:rPr lang="ja-JP" altLang="en-US" sz="2000" dirty="0" smtClean="0">
                <a:solidFill>
                  <a:schemeClr val="tx1">
                    <a:lumMod val="75000"/>
                    <a:lumOff val="25000"/>
                  </a:schemeClr>
                </a:solidFill>
              </a:rPr>
              <a:t>　</a:t>
            </a:r>
            <a:r>
              <a:rPr lang="en-US" altLang="ja-JP" sz="2000" dirty="0" smtClean="0">
                <a:solidFill>
                  <a:schemeClr val="tx1">
                    <a:lumMod val="75000"/>
                    <a:lumOff val="25000"/>
                  </a:schemeClr>
                </a:solidFill>
              </a:rPr>
              <a:t>2.0</a:t>
            </a:r>
          </a:p>
          <a:p>
            <a:pPr>
              <a:buFont typeface="Wingdings 3" panose="05040102010807070707" pitchFamily="18" charset="2"/>
              <a:buNone/>
            </a:pPr>
            <a:r>
              <a:rPr lang="ja-JP" altLang="en-US" dirty="0" smtClean="0"/>
              <a:t>　　使用目的：低栄養の改善、カロリー強化</a:t>
            </a:r>
            <a:endParaRPr lang="en-US" altLang="ja-JP" dirty="0" smtClean="0"/>
          </a:p>
          <a:p>
            <a:pPr>
              <a:buFont typeface="Wingdings 3" panose="05040102010807070707" pitchFamily="18" charset="2"/>
              <a:buNone/>
            </a:pPr>
            <a:r>
              <a:rPr lang="ja-JP" altLang="en-US" dirty="0" smtClean="0"/>
              <a:t>　　特徴：</a:t>
            </a:r>
            <a:r>
              <a:rPr lang="en-US" altLang="ja-JP" dirty="0" smtClean="0"/>
              <a:t>400kcal/200ml</a:t>
            </a:r>
            <a:r>
              <a:rPr lang="ja-JP" altLang="en-US" dirty="0" smtClean="0"/>
              <a:t>と取り扱いがある補助食品では一番高カロリー</a:t>
            </a:r>
            <a:endParaRPr lang="en-US" altLang="ja-JP" dirty="0" smtClean="0"/>
          </a:p>
          <a:p>
            <a:pPr>
              <a:buFont typeface="Wingdings 3" panose="05040102010807070707" pitchFamily="18" charset="2"/>
              <a:buNone/>
            </a:pPr>
            <a:r>
              <a:rPr lang="ja-JP" altLang="en-US" dirty="0" smtClean="0"/>
              <a:t>　　　　　味はバナナ味。</a:t>
            </a:r>
            <a:endParaRPr lang="en-US" altLang="ja-JP" dirty="0" smtClean="0"/>
          </a:p>
          <a:p>
            <a:pPr>
              <a:buFont typeface="Wingdings 3" panose="05040102010807070707" pitchFamily="18" charset="2"/>
              <a:buNone/>
            </a:pPr>
            <a:r>
              <a:rPr lang="ja-JP" altLang="en-US" dirty="0" smtClean="0"/>
              <a:t>　　　　　</a:t>
            </a:r>
            <a:r>
              <a:rPr lang="en-US" altLang="ja-JP" dirty="0" smtClean="0"/>
              <a:t>※1</a:t>
            </a:r>
            <a:r>
              <a:rPr lang="ja-JP" altLang="en-US" dirty="0" smtClean="0"/>
              <a:t>～</a:t>
            </a:r>
            <a:r>
              <a:rPr lang="en-US" altLang="ja-JP" dirty="0"/>
              <a:t>2</a:t>
            </a:r>
            <a:r>
              <a:rPr lang="ja-JP" altLang="en-US" dirty="0" smtClean="0"/>
              <a:t>本</a:t>
            </a:r>
            <a:r>
              <a:rPr lang="en-US" altLang="ja-JP" dirty="0" smtClean="0"/>
              <a:t>/</a:t>
            </a:r>
            <a:r>
              <a:rPr lang="ja-JP" altLang="en-US" dirty="0" smtClean="0"/>
              <a:t>日まで併用可</a:t>
            </a:r>
            <a:endParaRPr lang="en-US" altLang="ja-JP" dirty="0" smtClean="0"/>
          </a:p>
          <a:p>
            <a:pPr>
              <a:buFont typeface="Wingdings 3" panose="05040102010807070707" pitchFamily="18" charset="2"/>
              <a:buNone/>
            </a:pPr>
            <a:endParaRPr lang="en-US" altLang="ja-JP" dirty="0" smtClean="0"/>
          </a:p>
          <a:p>
            <a:r>
              <a:rPr lang="ja-JP" altLang="en-US" sz="2000" dirty="0" smtClean="0"/>
              <a:t>エンジョイゼリー</a:t>
            </a:r>
            <a:r>
              <a:rPr lang="ja-JP" altLang="en-US" sz="2000" dirty="0"/>
              <a:t>プラス</a:t>
            </a:r>
            <a:endParaRPr lang="en-US" altLang="ja-JP" sz="2000" dirty="0" smtClean="0"/>
          </a:p>
          <a:p>
            <a:pPr>
              <a:buFont typeface="Wingdings 3" panose="05040102010807070707" pitchFamily="18" charset="2"/>
              <a:buNone/>
            </a:pPr>
            <a:r>
              <a:rPr lang="ja-JP" altLang="en-US" dirty="0" smtClean="0"/>
              <a:t>　　使用目的：低栄養の改善、カロリー強化、褥瘡対策</a:t>
            </a:r>
            <a:endParaRPr lang="en-US" altLang="ja-JP" dirty="0" smtClean="0"/>
          </a:p>
          <a:p>
            <a:pPr>
              <a:buFont typeface="Wingdings 3" panose="05040102010807070707" pitchFamily="18" charset="2"/>
              <a:buNone/>
            </a:pPr>
            <a:r>
              <a:rPr lang="ja-JP" altLang="en-US" dirty="0" smtClean="0"/>
              <a:t>　　特徴：</a:t>
            </a:r>
            <a:r>
              <a:rPr lang="en-US" altLang="ja-JP" dirty="0" smtClean="0"/>
              <a:t>360kcal/220g</a:t>
            </a:r>
            <a:r>
              <a:rPr lang="ja-JP" altLang="en-US" dirty="0"/>
              <a:t> </a:t>
            </a:r>
            <a:r>
              <a:rPr lang="ja-JP" altLang="en-US" dirty="0" smtClean="0"/>
              <a:t>ゼリータイプ。切り分けて使用することが可能。</a:t>
            </a:r>
            <a:endParaRPr lang="en-US" altLang="ja-JP" dirty="0" smtClean="0"/>
          </a:p>
          <a:p>
            <a:pPr>
              <a:buNone/>
            </a:pPr>
            <a:r>
              <a:rPr lang="ja-JP" altLang="en-US" dirty="0" smtClean="0"/>
              <a:t>　　　　　シールド</a:t>
            </a:r>
            <a:r>
              <a:rPr lang="ja-JP" altLang="en-US" dirty="0"/>
              <a:t>乳酸菌が入っているため、免疫力を高めることが出来る</a:t>
            </a:r>
            <a:r>
              <a:rPr lang="ja-JP" altLang="en-US" dirty="0" smtClean="0"/>
              <a:t>。</a:t>
            </a:r>
            <a:endParaRPr lang="en-US" altLang="ja-JP" dirty="0" smtClean="0"/>
          </a:p>
          <a:p>
            <a:pPr>
              <a:buFont typeface="Wingdings 3" panose="05040102010807070707" pitchFamily="18" charset="2"/>
              <a:buNone/>
            </a:pPr>
            <a:r>
              <a:rPr lang="ja-JP" altLang="en-US" dirty="0" smtClean="0"/>
              <a:t>　　　　　味は全部で</a:t>
            </a:r>
            <a:r>
              <a:rPr lang="en-US" altLang="ja-JP" dirty="0" smtClean="0"/>
              <a:t>8</a:t>
            </a:r>
            <a:r>
              <a:rPr lang="ja-JP" altLang="en-US" dirty="0" smtClean="0"/>
              <a:t>種類　</a:t>
            </a:r>
            <a:r>
              <a:rPr lang="en-US" altLang="ja-JP" dirty="0" smtClean="0"/>
              <a:t>※1</a:t>
            </a:r>
            <a:r>
              <a:rPr lang="ja-JP" altLang="en-US" dirty="0" smtClean="0"/>
              <a:t>～</a:t>
            </a:r>
            <a:r>
              <a:rPr lang="en-US" altLang="ja-JP" dirty="0"/>
              <a:t>2</a:t>
            </a:r>
            <a:r>
              <a:rPr lang="ja-JP" altLang="en-US" dirty="0" smtClean="0"/>
              <a:t>本</a:t>
            </a:r>
            <a:r>
              <a:rPr lang="en-US" altLang="ja-JP" dirty="0" smtClean="0"/>
              <a:t>/</a:t>
            </a:r>
            <a:r>
              <a:rPr lang="ja-JP" altLang="en-US" dirty="0" smtClean="0"/>
              <a:t>日まで併用可</a:t>
            </a:r>
            <a:endParaRPr lang="en-US" altLang="ja-JP" dirty="0" smtClean="0"/>
          </a:p>
          <a:p>
            <a:pPr>
              <a:buFont typeface="Wingdings 3" panose="05040102010807070707" pitchFamily="18" charset="2"/>
              <a:buNone/>
            </a:pPr>
            <a:endParaRPr lang="ja-JP" altLang="en-US" dirty="0" smtClean="0"/>
          </a:p>
        </p:txBody>
      </p:sp>
      <p:pic>
        <p:nvPicPr>
          <p:cNvPr id="4" name="図 3"/>
          <p:cNvPicPr>
            <a:picLocks noChangeAspect="1"/>
          </p:cNvPicPr>
          <p:nvPr/>
        </p:nvPicPr>
        <p:blipFill rotWithShape="1">
          <a:blip r:embed="rId3">
            <a:extLst>
              <a:ext uri="{28A0092B-C50C-407E-A947-70E740481C1C}">
                <a14:useLocalDpi xmlns:a14="http://schemas.microsoft.com/office/drawing/2010/main" val="0"/>
              </a:ext>
            </a:extLst>
          </a:blip>
          <a:srcRect l="26697" t="10290" r="25497" b="10032"/>
          <a:stretch/>
        </p:blipFill>
        <p:spPr>
          <a:xfrm>
            <a:off x="8546038" y="1819442"/>
            <a:ext cx="1456273" cy="2427120"/>
          </a:xfrm>
          <a:prstGeom prst="rect">
            <a:avLst/>
          </a:prstGeom>
        </p:spPr>
      </p:pic>
      <p:pic>
        <p:nvPicPr>
          <p:cNvPr id="5" name="図 4"/>
          <p:cNvPicPr>
            <a:picLocks noChangeAspect="1"/>
          </p:cNvPicPr>
          <p:nvPr/>
        </p:nvPicPr>
        <p:blipFill rotWithShape="1">
          <a:blip r:embed="rId4">
            <a:extLst>
              <a:ext uri="{28A0092B-C50C-407E-A947-70E740481C1C}">
                <a14:useLocalDpi xmlns:a14="http://schemas.microsoft.com/office/drawing/2010/main" val="0"/>
              </a:ext>
            </a:extLst>
          </a:blip>
          <a:srcRect l="18471" r="15730"/>
          <a:stretch/>
        </p:blipFill>
        <p:spPr>
          <a:xfrm>
            <a:off x="9177051" y="4643285"/>
            <a:ext cx="1277955" cy="194220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タイトル 1"/>
          <p:cNvSpPr>
            <a:spLocks noGrp="1"/>
          </p:cNvSpPr>
          <p:nvPr>
            <p:ph type="title"/>
          </p:nvPr>
        </p:nvSpPr>
        <p:spPr/>
        <p:txBody>
          <a:bodyPr/>
          <a:lstStyle/>
          <a:p>
            <a:r>
              <a:rPr lang="ja-JP" altLang="en-US" dirty="0" smtClean="0"/>
              <a:t>補助食品</a:t>
            </a:r>
            <a:r>
              <a:rPr lang="en-US" altLang="ja-JP" dirty="0" smtClean="0"/>
              <a:t/>
            </a:r>
            <a:br>
              <a:rPr lang="en-US" altLang="ja-JP" dirty="0" smtClean="0"/>
            </a:br>
            <a:r>
              <a:rPr lang="ja-JP" altLang="en-US" dirty="0" smtClean="0"/>
              <a:t>　（カロビタンゼリー、豆の富）</a:t>
            </a:r>
          </a:p>
        </p:txBody>
      </p:sp>
      <p:sp>
        <p:nvSpPr>
          <p:cNvPr id="3" name="コンテンツ プレースホルダー 2"/>
          <p:cNvSpPr>
            <a:spLocks noGrp="1"/>
          </p:cNvSpPr>
          <p:nvPr>
            <p:ph idx="1"/>
          </p:nvPr>
        </p:nvSpPr>
        <p:spPr>
          <a:xfrm>
            <a:off x="677863" y="2038120"/>
            <a:ext cx="9113837" cy="4583017"/>
          </a:xfrm>
        </p:spPr>
        <p:txBody>
          <a:bodyPr rtlCol="0">
            <a:normAutofit fontScale="92500" lnSpcReduction="10000"/>
          </a:bodyPr>
          <a:lstStyle/>
          <a:p>
            <a:pPr fontAlgn="auto">
              <a:spcAft>
                <a:spcPts val="0"/>
              </a:spcAft>
              <a:buFont typeface="Wingdings 3" charset="2"/>
              <a:buChar char=""/>
              <a:defRPr/>
            </a:pPr>
            <a:r>
              <a:rPr lang="ja-JP" altLang="en-US" sz="2200" dirty="0">
                <a:solidFill>
                  <a:schemeClr val="tx1">
                    <a:lumMod val="75000"/>
                    <a:lumOff val="25000"/>
                  </a:schemeClr>
                </a:solidFill>
              </a:rPr>
              <a:t>カロビタンゼリ</a:t>
            </a:r>
            <a:r>
              <a:rPr lang="ja-JP" altLang="en-US" sz="2200" dirty="0" smtClean="0">
                <a:solidFill>
                  <a:schemeClr val="tx1">
                    <a:lumMod val="75000"/>
                    <a:lumOff val="25000"/>
                  </a:schemeClr>
                </a:solidFill>
              </a:rPr>
              <a:t>ー</a:t>
            </a:r>
            <a:endParaRPr lang="en-US" altLang="ja-JP" sz="2200"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：たんぱく制限が必要な方向けのエネルギー補給</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特徴：</a:t>
            </a:r>
            <a:r>
              <a:rPr lang="en-US" altLang="ja-JP" dirty="0" smtClean="0">
                <a:solidFill>
                  <a:schemeClr val="tx1">
                    <a:lumMod val="75000"/>
                    <a:lumOff val="25000"/>
                  </a:schemeClr>
                </a:solidFill>
              </a:rPr>
              <a:t>150kcal/120g</a:t>
            </a:r>
            <a:r>
              <a:rPr lang="ja-JP" altLang="en-US" dirty="0">
                <a:solidFill>
                  <a:schemeClr val="tx1">
                    <a:lumMod val="75000"/>
                    <a:lumOff val="25000"/>
                  </a:schemeClr>
                </a:solidFill>
              </a:rPr>
              <a:t> </a:t>
            </a:r>
            <a:r>
              <a:rPr lang="ja-JP" altLang="en-US" dirty="0" smtClean="0">
                <a:solidFill>
                  <a:schemeClr val="tx1">
                    <a:lumMod val="75000"/>
                    <a:lumOff val="25000"/>
                  </a:schemeClr>
                </a:solidFill>
              </a:rPr>
              <a:t>ゼリータイプ。キャップ付きなのでリキャップ可。</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　　　　たんぱく質、リン、カリウムが入っていないため、腎臓病食用に主に使用。</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味は全部で</a:t>
            </a:r>
            <a:r>
              <a:rPr lang="en-US" altLang="ja-JP" dirty="0" smtClean="0">
                <a:solidFill>
                  <a:schemeClr val="tx1">
                    <a:lumMod val="75000"/>
                    <a:lumOff val="25000"/>
                  </a:schemeClr>
                </a:solidFill>
              </a:rPr>
              <a:t>2</a:t>
            </a:r>
            <a:r>
              <a:rPr lang="ja-JP" altLang="en-US" dirty="0" smtClean="0">
                <a:solidFill>
                  <a:schemeClr val="tx1">
                    <a:lumMod val="75000"/>
                    <a:lumOff val="25000"/>
                  </a:schemeClr>
                </a:solidFill>
              </a:rPr>
              <a:t>種類　</a:t>
            </a:r>
            <a:r>
              <a:rPr lang="en-US" altLang="ja-JP" dirty="0" smtClean="0">
                <a:solidFill>
                  <a:schemeClr val="tx1">
                    <a:lumMod val="75000"/>
                    <a:lumOff val="25000"/>
                  </a:schemeClr>
                </a:solidFill>
              </a:rPr>
              <a:t>※1</a:t>
            </a:r>
            <a:r>
              <a:rPr lang="ja-JP" altLang="en-US" dirty="0" smtClean="0">
                <a:solidFill>
                  <a:schemeClr val="tx1">
                    <a:lumMod val="75000"/>
                    <a:lumOff val="25000"/>
                  </a:schemeClr>
                </a:solidFill>
              </a:rPr>
              <a:t>日</a:t>
            </a:r>
            <a:r>
              <a:rPr lang="en-US" altLang="ja-JP" dirty="0" smtClean="0">
                <a:solidFill>
                  <a:schemeClr val="tx1">
                    <a:lumMod val="75000"/>
                    <a:lumOff val="25000"/>
                  </a:schemeClr>
                </a:solidFill>
              </a:rPr>
              <a:t>2</a:t>
            </a:r>
            <a:r>
              <a:rPr lang="ja-JP" altLang="en-US" dirty="0" smtClean="0">
                <a:solidFill>
                  <a:schemeClr val="tx1">
                    <a:lumMod val="75000"/>
                    <a:lumOff val="25000"/>
                  </a:schemeClr>
                </a:solidFill>
              </a:rPr>
              <a:t>本まで併用可</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a:t>
            </a:r>
            <a:endParaRPr lang="en-US" altLang="ja-JP" dirty="0">
              <a:solidFill>
                <a:schemeClr val="tx1">
                  <a:lumMod val="75000"/>
                  <a:lumOff val="25000"/>
                </a:schemeClr>
              </a:solidFill>
            </a:endParaRPr>
          </a:p>
          <a:p>
            <a:pPr fontAlgn="auto">
              <a:spcAft>
                <a:spcPts val="0"/>
              </a:spcAft>
              <a:buFont typeface="Wingdings 3" charset="2"/>
              <a:buChar char=""/>
              <a:defRPr/>
            </a:pPr>
            <a:r>
              <a:rPr lang="ja-JP" altLang="en-US" sz="2200" dirty="0">
                <a:solidFill>
                  <a:schemeClr val="tx1">
                    <a:lumMod val="75000"/>
                    <a:lumOff val="25000"/>
                  </a:schemeClr>
                </a:solidFill>
              </a:rPr>
              <a:t>豆</a:t>
            </a:r>
            <a:r>
              <a:rPr lang="ja-JP" altLang="en-US" sz="2200" dirty="0" smtClean="0">
                <a:solidFill>
                  <a:schemeClr val="tx1">
                    <a:lumMod val="75000"/>
                    <a:lumOff val="25000"/>
                  </a:schemeClr>
                </a:solidFill>
              </a:rPr>
              <a:t>の</a:t>
            </a:r>
            <a:r>
              <a:rPr lang="ja-JP" altLang="en-US" sz="2200" dirty="0">
                <a:solidFill>
                  <a:schemeClr val="tx1">
                    <a:lumMod val="75000"/>
                    <a:lumOff val="25000"/>
                  </a:schemeClr>
                </a:solidFill>
              </a:rPr>
              <a:t>富</a:t>
            </a:r>
            <a:endParaRPr lang="en-US" altLang="ja-JP" sz="2200"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：甘い物が苦手な人向け。低栄養の改善。</a:t>
            </a:r>
            <a:endParaRPr lang="en-US" altLang="ja-JP"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特徴</a:t>
            </a:r>
            <a:r>
              <a:rPr lang="ja-JP" altLang="en-US" dirty="0" smtClean="0">
                <a:solidFill>
                  <a:schemeClr val="tx1">
                    <a:lumMod val="75000"/>
                    <a:lumOff val="25000"/>
                  </a:schemeClr>
                </a:solidFill>
              </a:rPr>
              <a:t>：</a:t>
            </a:r>
            <a:r>
              <a:rPr lang="en-US" altLang="ja-JP" dirty="0" smtClean="0">
                <a:solidFill>
                  <a:schemeClr val="tx1">
                    <a:lumMod val="75000"/>
                    <a:lumOff val="25000"/>
                  </a:schemeClr>
                </a:solidFill>
              </a:rPr>
              <a:t>256kcal/256g</a:t>
            </a:r>
            <a:r>
              <a:rPr lang="ja-JP" altLang="en-US" dirty="0" smtClean="0">
                <a:solidFill>
                  <a:srgbClr val="FF0000"/>
                </a:solidFill>
              </a:rPr>
              <a:t>　</a:t>
            </a:r>
            <a:r>
              <a:rPr lang="ja-JP" altLang="en-US" dirty="0" smtClean="0">
                <a:solidFill>
                  <a:schemeClr val="tx1">
                    <a:lumMod val="75000"/>
                    <a:lumOff val="25000"/>
                  </a:schemeClr>
                </a:solidFill>
              </a:rPr>
              <a:t>ゼリータイプ</a:t>
            </a:r>
            <a:r>
              <a:rPr lang="ja-JP" altLang="en-US" dirty="0">
                <a:solidFill>
                  <a:schemeClr val="tx1">
                    <a:lumMod val="75000"/>
                    <a:lumOff val="25000"/>
                  </a:schemeClr>
                </a:solidFill>
              </a:rPr>
              <a:t>。切り分けて使用することが可能。</a:t>
            </a:r>
            <a:endParaRPr lang="en-US" altLang="ja-JP"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そのまま加熱調理可能で普通の豆腐と風味はあまり変わらない。</a:t>
            </a:r>
            <a:r>
              <a:rPr lang="ja-JP" altLang="en-US" dirty="0">
                <a:solidFill>
                  <a:schemeClr val="tx1">
                    <a:lumMod val="75000"/>
                    <a:lumOff val="25000"/>
                  </a:schemeClr>
                </a:solidFill>
              </a:rPr>
              <a:t>　</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シールド乳酸菌が入っているため、免疫力を高めることが出来る</a:t>
            </a:r>
            <a:r>
              <a:rPr lang="ja-JP" altLang="en-US" dirty="0" smtClean="0">
                <a:solidFill>
                  <a:schemeClr val="tx1">
                    <a:lumMod val="75000"/>
                    <a:lumOff val="25000"/>
                  </a:schemeClr>
                </a:solidFill>
              </a:rPr>
              <a:t>。</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a:t>
            </a:r>
            <a:r>
              <a:rPr lang="en-US" altLang="ja-JP" dirty="0" smtClean="0">
                <a:solidFill>
                  <a:schemeClr val="tx1">
                    <a:lumMod val="75000"/>
                    <a:lumOff val="25000"/>
                  </a:schemeClr>
                </a:solidFill>
              </a:rPr>
              <a:t>※1</a:t>
            </a:r>
            <a:r>
              <a:rPr lang="ja-JP" altLang="en-US" dirty="0" smtClean="0">
                <a:solidFill>
                  <a:schemeClr val="tx1">
                    <a:lumMod val="75000"/>
                    <a:lumOff val="25000"/>
                  </a:schemeClr>
                </a:solidFill>
              </a:rPr>
              <a:t>日</a:t>
            </a:r>
            <a:r>
              <a:rPr lang="en-US" altLang="ja-JP" dirty="0" smtClean="0">
                <a:solidFill>
                  <a:schemeClr val="tx1">
                    <a:lumMod val="75000"/>
                    <a:lumOff val="25000"/>
                  </a:schemeClr>
                </a:solidFill>
              </a:rPr>
              <a:t>1</a:t>
            </a:r>
            <a:r>
              <a:rPr lang="ja-JP" altLang="en-US" dirty="0" smtClean="0">
                <a:solidFill>
                  <a:schemeClr val="tx1">
                    <a:lumMod val="75000"/>
                    <a:lumOff val="25000"/>
                  </a:schemeClr>
                </a:solidFill>
              </a:rPr>
              <a:t>個まで併用可</a:t>
            </a:r>
            <a:endParaRPr lang="en-US" altLang="ja-JP" dirty="0">
              <a:solidFill>
                <a:schemeClr val="tx1">
                  <a:lumMod val="75000"/>
                  <a:lumOff val="25000"/>
                </a:schemeClr>
              </a:solidFill>
            </a:endParaRPr>
          </a:p>
        </p:txBody>
      </p:sp>
      <p:pic>
        <p:nvPicPr>
          <p:cNvPr id="2" name="図 1"/>
          <p:cNvPicPr>
            <a:picLocks noChangeAspect="1"/>
          </p:cNvPicPr>
          <p:nvPr/>
        </p:nvPicPr>
        <p:blipFill rotWithShape="1">
          <a:blip r:embed="rId2">
            <a:extLst>
              <a:ext uri="{28A0092B-C50C-407E-A947-70E740481C1C}">
                <a14:useLocalDpi xmlns:a14="http://schemas.microsoft.com/office/drawing/2010/main" val="0"/>
              </a:ext>
            </a:extLst>
          </a:blip>
          <a:srcRect l="19428" r="18199"/>
          <a:stretch/>
        </p:blipFill>
        <p:spPr>
          <a:xfrm>
            <a:off x="9274175" y="1575239"/>
            <a:ext cx="1344058" cy="2143125"/>
          </a:xfrm>
          <a:prstGeom prst="rect">
            <a:avLst/>
          </a:prstGeom>
        </p:spPr>
      </p:pic>
      <p:pic>
        <p:nvPicPr>
          <p:cNvPr id="4" name="図 3"/>
          <p:cNvPicPr>
            <a:picLocks noChangeAspect="1"/>
          </p:cNvPicPr>
          <p:nvPr/>
        </p:nvPicPr>
        <p:blipFill rotWithShape="1">
          <a:blip r:embed="rId3">
            <a:extLst>
              <a:ext uri="{28A0092B-C50C-407E-A947-70E740481C1C}">
                <a14:useLocalDpi xmlns:a14="http://schemas.microsoft.com/office/drawing/2010/main" val="0"/>
              </a:ext>
            </a:extLst>
          </a:blip>
          <a:srcRect l="16753" t="5034" r="17034" b="4951"/>
          <a:stretch/>
        </p:blipFill>
        <p:spPr>
          <a:xfrm>
            <a:off x="8618671" y="4489906"/>
            <a:ext cx="1311008" cy="178230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p:txBody>
          <a:bodyPr/>
          <a:lstStyle/>
          <a:p>
            <a:r>
              <a:rPr lang="ja-JP" altLang="en-US" dirty="0" smtClean="0">
                <a:latin typeface="+mj-ea"/>
              </a:rPr>
              <a:t>補助食品</a:t>
            </a:r>
            <a:br>
              <a:rPr lang="ja-JP" altLang="en-US" dirty="0" smtClean="0">
                <a:latin typeface="+mj-ea"/>
              </a:rPr>
            </a:br>
            <a:r>
              <a:rPr lang="ja-JP" altLang="en-US" dirty="0" smtClean="0">
                <a:latin typeface="+mj-ea"/>
              </a:rPr>
              <a:t>（エネプロゼリー・</a:t>
            </a:r>
            <a:r>
              <a:rPr lang="en-US" altLang="ja-JP" dirty="0" smtClean="0">
                <a:latin typeface="+mj-ea"/>
              </a:rPr>
              <a:t>MCT</a:t>
            </a:r>
            <a:r>
              <a:rPr lang="ja-JP" altLang="en-US" dirty="0" smtClean="0">
                <a:latin typeface="+mj-ea"/>
              </a:rPr>
              <a:t>ゼリー）</a:t>
            </a:r>
          </a:p>
        </p:txBody>
      </p:sp>
      <p:sp>
        <p:nvSpPr>
          <p:cNvPr id="19459" name="Rectangle 3"/>
          <p:cNvSpPr>
            <a:spLocks noGrp="1"/>
          </p:cNvSpPr>
          <p:nvPr>
            <p:ph type="body" idx="1"/>
          </p:nvPr>
        </p:nvSpPr>
        <p:spPr>
          <a:xfrm>
            <a:off x="677863" y="1831248"/>
            <a:ext cx="9523756" cy="4927600"/>
          </a:xfrm>
        </p:spPr>
        <p:txBody>
          <a:bodyPr/>
          <a:lstStyle/>
          <a:p>
            <a:r>
              <a:rPr lang="ja-JP" altLang="en-US" sz="2000" dirty="0" smtClean="0"/>
              <a:t>エネプロゼリー</a:t>
            </a:r>
            <a:endParaRPr lang="en-US" altLang="ja-JP" sz="2000" dirty="0" smtClean="0"/>
          </a:p>
          <a:p>
            <a:pPr>
              <a:buFont typeface="Wingdings 3" panose="05040102010807070707" pitchFamily="18" charset="2"/>
              <a:buNone/>
            </a:pPr>
            <a:r>
              <a:rPr lang="ja-JP" altLang="en-US" dirty="0" smtClean="0"/>
              <a:t>　　使用目的：低栄養の改善、カロリー強化、褥瘡対策</a:t>
            </a:r>
            <a:endParaRPr lang="en-US" altLang="ja-JP" dirty="0" smtClean="0"/>
          </a:p>
          <a:p>
            <a:pPr>
              <a:buFont typeface="Wingdings 3" panose="05040102010807070707" pitchFamily="18" charset="2"/>
              <a:buNone/>
            </a:pPr>
            <a:r>
              <a:rPr lang="ja-JP" altLang="en-US" dirty="0" smtClean="0"/>
              <a:t>　　特徴：</a:t>
            </a:r>
            <a:r>
              <a:rPr lang="en-US" altLang="ja-JP" dirty="0" smtClean="0"/>
              <a:t>150kcal/80</a:t>
            </a:r>
            <a:r>
              <a:rPr lang="en-US" altLang="ja-JP" dirty="0"/>
              <a:t>g</a:t>
            </a:r>
            <a:r>
              <a:rPr lang="ja-JP" altLang="en-US" dirty="0" smtClean="0"/>
              <a:t>と少量。カップゼリータイプ。</a:t>
            </a:r>
            <a:endParaRPr lang="en-US" altLang="ja-JP" dirty="0" smtClean="0"/>
          </a:p>
          <a:p>
            <a:pPr>
              <a:buFont typeface="Wingdings 3" panose="05040102010807070707" pitchFamily="18" charset="2"/>
              <a:buNone/>
            </a:pPr>
            <a:r>
              <a:rPr lang="ja-JP" altLang="en-US" dirty="0" smtClean="0"/>
              <a:t>　　　　　主にエネルギーとタンパク質が強化されている。</a:t>
            </a:r>
            <a:endParaRPr lang="en-US" altLang="ja-JP" dirty="0"/>
          </a:p>
          <a:p>
            <a:pPr>
              <a:buFont typeface="Wingdings 3" panose="05040102010807070707" pitchFamily="18" charset="2"/>
              <a:buNone/>
            </a:pPr>
            <a:r>
              <a:rPr lang="ja-JP" altLang="en-US" dirty="0" smtClean="0"/>
              <a:t>　　　　　無脂肪のため、脂肪制限の必要な人にも使える。</a:t>
            </a:r>
            <a:endParaRPr lang="en-US" altLang="ja-JP" dirty="0" smtClean="0"/>
          </a:p>
          <a:p>
            <a:pPr>
              <a:buFont typeface="Wingdings 3" panose="05040102010807070707" pitchFamily="18" charset="2"/>
              <a:buNone/>
            </a:pPr>
            <a:r>
              <a:rPr lang="ja-JP" altLang="en-US" dirty="0" smtClean="0"/>
              <a:t>　　　　　味は</a:t>
            </a:r>
            <a:r>
              <a:rPr lang="ja-JP" altLang="en-US" dirty="0"/>
              <a:t>全部</a:t>
            </a:r>
            <a:r>
              <a:rPr lang="ja-JP" altLang="en-US" dirty="0" smtClean="0"/>
              <a:t>で</a:t>
            </a:r>
            <a:r>
              <a:rPr lang="en-US" altLang="ja-JP" dirty="0" smtClean="0"/>
              <a:t>8</a:t>
            </a:r>
            <a:r>
              <a:rPr lang="ja-JP" altLang="en-US" dirty="0" smtClean="0"/>
              <a:t>種類　</a:t>
            </a:r>
            <a:r>
              <a:rPr lang="en-US" altLang="ja-JP" dirty="0" smtClean="0"/>
              <a:t>※1</a:t>
            </a:r>
            <a:r>
              <a:rPr lang="ja-JP" altLang="en-US" dirty="0" smtClean="0"/>
              <a:t>日</a:t>
            </a:r>
            <a:r>
              <a:rPr lang="en-US" altLang="ja-JP" dirty="0" smtClean="0"/>
              <a:t>2</a:t>
            </a:r>
            <a:r>
              <a:rPr lang="ja-JP" altLang="en-US" dirty="0" smtClean="0"/>
              <a:t>個まで併用可</a:t>
            </a:r>
            <a:endParaRPr lang="en-US" altLang="ja-JP" dirty="0" smtClean="0"/>
          </a:p>
          <a:p>
            <a:pPr>
              <a:buFont typeface="Wingdings 3" panose="05040102010807070707" pitchFamily="18" charset="2"/>
              <a:buNone/>
            </a:pPr>
            <a:endParaRPr lang="en-US" altLang="ja-JP" dirty="0" smtClean="0"/>
          </a:p>
          <a:p>
            <a:r>
              <a:rPr lang="en-US" altLang="ja-JP" sz="2000" dirty="0" smtClean="0">
                <a:latin typeface="+mn-ea"/>
              </a:rPr>
              <a:t>MCT</a:t>
            </a:r>
            <a:r>
              <a:rPr lang="ja-JP" altLang="en-US" sz="2000" dirty="0" smtClean="0">
                <a:latin typeface="+mn-ea"/>
              </a:rPr>
              <a:t>ゼリー</a:t>
            </a:r>
          </a:p>
          <a:p>
            <a:pPr>
              <a:buFont typeface="Wingdings 3" panose="05040102010807070707" pitchFamily="18" charset="2"/>
              <a:buNone/>
            </a:pPr>
            <a:r>
              <a:rPr lang="ja-JP" altLang="en-US" dirty="0" smtClean="0">
                <a:latin typeface="+mn-ea"/>
              </a:rPr>
              <a:t>　　使用目的：低栄養の改善、カロリー強化、糖質制限</a:t>
            </a:r>
          </a:p>
          <a:p>
            <a:pPr>
              <a:buFont typeface="Wingdings 3" panose="05040102010807070707" pitchFamily="18" charset="2"/>
              <a:buNone/>
            </a:pPr>
            <a:r>
              <a:rPr lang="en-US" altLang="ja-JP" dirty="0" smtClean="0">
                <a:latin typeface="+mn-ea"/>
              </a:rPr>
              <a:t>　　</a:t>
            </a:r>
            <a:r>
              <a:rPr lang="ja-JP" altLang="en-US" dirty="0" smtClean="0">
                <a:latin typeface="+mn-ea"/>
              </a:rPr>
              <a:t>特徴：</a:t>
            </a:r>
            <a:r>
              <a:rPr lang="ja-JP" altLang="en-US" dirty="0" smtClean="0"/>
              <a:t>200</a:t>
            </a:r>
            <a:r>
              <a:rPr lang="en-US" altLang="ja-JP" dirty="0" smtClean="0"/>
              <a:t>kcal/72g</a:t>
            </a:r>
            <a:r>
              <a:rPr lang="ja-JP" altLang="en-US" dirty="0" smtClean="0">
                <a:latin typeface="+mn-ea"/>
              </a:rPr>
              <a:t>と少量。カップゼリータイプ。</a:t>
            </a:r>
          </a:p>
          <a:p>
            <a:pPr>
              <a:buFont typeface="Wingdings 3" panose="05040102010807070707" pitchFamily="18" charset="2"/>
              <a:buNone/>
            </a:pPr>
            <a:r>
              <a:rPr lang="ja-JP" altLang="en-US" dirty="0" smtClean="0">
                <a:latin typeface="+mn-ea"/>
              </a:rPr>
              <a:t>　　　　　　中鎖脂肪酸が含有、効率的なエネルギー補給・</a:t>
            </a:r>
          </a:p>
          <a:p>
            <a:pPr>
              <a:buFont typeface="Wingdings 3" panose="05040102010807070707" pitchFamily="18" charset="2"/>
              <a:buNone/>
            </a:pPr>
            <a:r>
              <a:rPr lang="ja-JP" altLang="en-US" dirty="0" smtClean="0">
                <a:latin typeface="+mn-ea"/>
              </a:rPr>
              <a:t>　　　　　　たんぱく補給ができる。味は全部で</a:t>
            </a:r>
            <a:r>
              <a:rPr lang="en-US" altLang="ja-JP" dirty="0" smtClean="0">
                <a:latin typeface="+mn-ea"/>
              </a:rPr>
              <a:t>6</a:t>
            </a:r>
            <a:r>
              <a:rPr lang="ja-JP" altLang="en-US" dirty="0" smtClean="0">
                <a:latin typeface="+mn-ea"/>
              </a:rPr>
              <a:t>種類　</a:t>
            </a:r>
            <a:r>
              <a:rPr lang="en-US" altLang="ja-JP" dirty="0" smtClean="0">
                <a:latin typeface="+mn-ea"/>
              </a:rPr>
              <a:t>※1</a:t>
            </a:r>
            <a:r>
              <a:rPr lang="ja-JP" altLang="en-US" dirty="0" smtClean="0">
                <a:latin typeface="+mn-ea"/>
              </a:rPr>
              <a:t>日</a:t>
            </a:r>
            <a:r>
              <a:rPr lang="en-US" altLang="ja-JP" dirty="0" smtClean="0">
                <a:latin typeface="+mn-ea"/>
              </a:rPr>
              <a:t>2</a:t>
            </a:r>
            <a:r>
              <a:rPr lang="ja-JP" altLang="en-US" dirty="0" smtClean="0">
                <a:latin typeface="+mn-ea"/>
              </a:rPr>
              <a:t>個まで併用可</a:t>
            </a:r>
            <a:endParaRPr lang="ja-JP" altLang="en-US" sz="1900" b="1" dirty="0" smtClean="0">
              <a:solidFill>
                <a:schemeClr val="tx1"/>
              </a:solidFill>
              <a:latin typeface="+mn-ea"/>
            </a:endParaRPr>
          </a:p>
          <a:p>
            <a:pPr algn="ctr" eaLnBrk="0" hangingPunct="0">
              <a:spcBef>
                <a:spcPct val="0"/>
              </a:spcBef>
              <a:buClrTx/>
              <a:buSzTx/>
              <a:buFontTx/>
              <a:buNone/>
            </a:pPr>
            <a:endParaRPr lang="ja-JP" altLang="en-US" dirty="0" smtClean="0">
              <a:ea typeface="ＭＳ Ｐゴシック" panose="020B0600070205080204" pitchFamily="50" charset="-128"/>
            </a:endParaRPr>
          </a:p>
        </p:txBody>
      </p:sp>
      <p:pic>
        <p:nvPicPr>
          <p:cNvPr id="19461" name="図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59570" y="4785871"/>
            <a:ext cx="1518319" cy="1518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627" y="2105503"/>
            <a:ext cx="1892204" cy="189220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タイトル 1"/>
          <p:cNvSpPr>
            <a:spLocks noGrp="1"/>
          </p:cNvSpPr>
          <p:nvPr>
            <p:ph type="title"/>
          </p:nvPr>
        </p:nvSpPr>
        <p:spPr/>
        <p:txBody>
          <a:bodyPr/>
          <a:lstStyle/>
          <a:p>
            <a:r>
              <a:rPr lang="ja-JP" altLang="en-US" dirty="0" smtClean="0"/>
              <a:t>濃厚流動食（半消化態栄養剤）</a:t>
            </a:r>
            <a:r>
              <a:rPr lang="en-US" altLang="ja-JP" dirty="0" smtClean="0"/>
              <a:t/>
            </a:r>
            <a:br>
              <a:rPr lang="en-US" altLang="ja-JP" dirty="0" smtClean="0"/>
            </a:br>
            <a:r>
              <a:rPr lang="en-US" altLang="ja-JP" dirty="0" smtClean="0"/>
              <a:t>MA</a:t>
            </a:r>
            <a:r>
              <a:rPr lang="ja-JP" altLang="en-US" dirty="0" smtClean="0"/>
              <a:t>ラクフィア、</a:t>
            </a:r>
            <a:r>
              <a:rPr lang="en-US" altLang="ja-JP" dirty="0" smtClean="0"/>
              <a:t>CZ-Hi</a:t>
            </a:r>
            <a:endParaRPr lang="ja-JP" altLang="en-US" dirty="0" smtClean="0"/>
          </a:p>
        </p:txBody>
      </p:sp>
      <p:sp>
        <p:nvSpPr>
          <p:cNvPr id="3" name="コンテンツ プレースホルダー 2"/>
          <p:cNvSpPr>
            <a:spLocks noGrp="1"/>
          </p:cNvSpPr>
          <p:nvPr>
            <p:ph idx="1"/>
          </p:nvPr>
        </p:nvSpPr>
        <p:spPr>
          <a:xfrm>
            <a:off x="677863" y="2160588"/>
            <a:ext cx="8596312" cy="4278312"/>
          </a:xfrm>
        </p:spPr>
        <p:txBody>
          <a:bodyPr rtlCol="0">
            <a:normAutofit lnSpcReduction="10000"/>
          </a:bodyPr>
          <a:lstStyle/>
          <a:p>
            <a:pPr fontAlgn="auto">
              <a:spcAft>
                <a:spcPts val="0"/>
              </a:spcAft>
              <a:buFont typeface="Wingdings 3" charset="2"/>
              <a:buChar char=""/>
              <a:defRPr/>
            </a:pPr>
            <a:r>
              <a:rPr lang="en-US" altLang="ja-JP" sz="2000" dirty="0" smtClean="0">
                <a:solidFill>
                  <a:schemeClr val="tx1">
                    <a:lumMod val="75000"/>
                    <a:lumOff val="25000"/>
                  </a:schemeClr>
                </a:solidFill>
              </a:rPr>
              <a:t>MA</a:t>
            </a:r>
            <a:r>
              <a:rPr lang="ja-JP" altLang="en-US" sz="2000" dirty="0" smtClean="0">
                <a:solidFill>
                  <a:schemeClr val="tx1">
                    <a:lumMod val="75000"/>
                    <a:lumOff val="25000"/>
                  </a:schemeClr>
                </a:solidFill>
              </a:rPr>
              <a:t>ラクフィア</a:t>
            </a:r>
            <a:endParaRPr lang="en-US" altLang="ja-JP" sz="2000"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：標準的なもの。ナトリウム強化。</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特徴：</a:t>
            </a:r>
            <a:r>
              <a:rPr lang="en-US" altLang="ja-JP" dirty="0" smtClean="0">
                <a:solidFill>
                  <a:schemeClr val="tx1">
                    <a:lumMod val="75000"/>
                    <a:lumOff val="25000"/>
                  </a:schemeClr>
                </a:solidFill>
              </a:rPr>
              <a:t>200kcal/200ml</a:t>
            </a:r>
            <a:r>
              <a:rPr lang="ja-JP" altLang="en-US" dirty="0">
                <a:solidFill>
                  <a:schemeClr val="tx1">
                    <a:lumMod val="75000"/>
                    <a:lumOff val="25000"/>
                  </a:schemeClr>
                </a:solidFill>
              </a:rPr>
              <a:t>　</a:t>
            </a:r>
            <a:r>
              <a:rPr lang="ja-JP" altLang="en-US" dirty="0" smtClean="0">
                <a:solidFill>
                  <a:schemeClr val="tx1">
                    <a:lumMod val="75000"/>
                    <a:lumOff val="25000"/>
                  </a:schemeClr>
                </a:solidFill>
              </a:rPr>
              <a:t>食物</a:t>
            </a:r>
            <a:r>
              <a:rPr lang="ja-JP" altLang="en-US" dirty="0" smtClean="0">
                <a:solidFill>
                  <a:schemeClr val="tx1">
                    <a:lumMod val="75000"/>
                    <a:lumOff val="25000"/>
                  </a:schemeClr>
                </a:solidFill>
              </a:rPr>
              <a:t>繊維、良質なたんぱく質を配合。</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　　　　当法人で使用している濃厚流動食の中では下痢発症リスクが一番低い。</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a:t>
            </a:r>
            <a:r>
              <a:rPr lang="ja-JP" altLang="en-US" dirty="0">
                <a:solidFill>
                  <a:schemeClr val="tx1">
                    <a:lumMod val="75000"/>
                    <a:lumOff val="25000"/>
                  </a:schemeClr>
                </a:solidFill>
              </a:rPr>
              <a:t>シールド乳酸菌が入っているため、免疫力を高めることが出来る</a:t>
            </a:r>
            <a:r>
              <a:rPr lang="ja-JP" altLang="en-US" dirty="0" smtClean="0">
                <a:solidFill>
                  <a:schemeClr val="tx1">
                    <a:lumMod val="75000"/>
                    <a:lumOff val="25000"/>
                  </a:schemeClr>
                </a:solidFill>
              </a:rPr>
              <a:t>。</a:t>
            </a:r>
            <a:endParaRPr lang="en-US" altLang="ja-JP" dirty="0">
              <a:solidFill>
                <a:schemeClr val="tx1">
                  <a:lumMod val="75000"/>
                  <a:lumOff val="25000"/>
                </a:schemeClr>
              </a:solidFill>
            </a:endParaRPr>
          </a:p>
          <a:p>
            <a:pPr marL="0" indent="0" fontAlgn="auto">
              <a:spcAft>
                <a:spcPts val="0"/>
              </a:spcAft>
              <a:buFont typeface="Wingdings 3" charset="2"/>
              <a:buNone/>
              <a:defRPr/>
            </a:pPr>
            <a:endParaRPr lang="en-US" altLang="ja-JP" dirty="0">
              <a:solidFill>
                <a:schemeClr val="tx1">
                  <a:lumMod val="75000"/>
                  <a:lumOff val="25000"/>
                </a:schemeClr>
              </a:solidFill>
            </a:endParaRPr>
          </a:p>
          <a:p>
            <a:pPr fontAlgn="auto">
              <a:spcAft>
                <a:spcPts val="0"/>
              </a:spcAft>
              <a:buFont typeface="Wingdings 3" charset="2"/>
              <a:buChar char=""/>
              <a:defRPr/>
            </a:pPr>
            <a:r>
              <a:rPr lang="en-US" altLang="ja-JP" sz="2000" dirty="0" smtClean="0">
                <a:solidFill>
                  <a:schemeClr val="tx1">
                    <a:lumMod val="75000"/>
                    <a:lumOff val="25000"/>
                  </a:schemeClr>
                </a:solidFill>
              </a:rPr>
              <a:t>CZ-Hi</a:t>
            </a: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：低栄養の改善。褥瘡対策。</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特徴：</a:t>
            </a:r>
            <a:r>
              <a:rPr lang="en-US" altLang="ja-JP" dirty="0" smtClean="0">
                <a:solidFill>
                  <a:schemeClr val="tx1">
                    <a:lumMod val="75000"/>
                    <a:lumOff val="25000"/>
                  </a:schemeClr>
                </a:solidFill>
              </a:rPr>
              <a:t>200kcal/200ml</a:t>
            </a:r>
            <a:r>
              <a:rPr lang="ja-JP" altLang="en-US" dirty="0">
                <a:solidFill>
                  <a:schemeClr val="tx1">
                    <a:lumMod val="75000"/>
                    <a:lumOff val="25000"/>
                  </a:schemeClr>
                </a:solidFill>
              </a:rPr>
              <a:t>　</a:t>
            </a:r>
            <a:r>
              <a:rPr lang="ja-JP" altLang="en-US" dirty="0" smtClean="0">
                <a:solidFill>
                  <a:schemeClr val="tx1">
                    <a:lumMod val="75000"/>
                    <a:lumOff val="25000"/>
                  </a:schemeClr>
                </a:solidFill>
              </a:rPr>
              <a:t>たんぱく</a:t>
            </a:r>
            <a:r>
              <a:rPr lang="ja-JP" altLang="en-US" dirty="0">
                <a:solidFill>
                  <a:schemeClr val="tx1">
                    <a:lumMod val="75000"/>
                    <a:lumOff val="25000"/>
                  </a:schemeClr>
                </a:solidFill>
              </a:rPr>
              <a:t>質や微量元素を多く含んでいる。</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　　　　消費者庁許可総合栄養食品（病者用）表示許可取得。</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疾病等により通常の食事を十分にとることが困難な方に適している。</a:t>
            </a:r>
            <a:endParaRPr lang="en-US" altLang="ja-JP" dirty="0">
              <a:solidFill>
                <a:schemeClr val="tx1">
                  <a:lumMod val="75000"/>
                  <a:lumOff val="25000"/>
                </a:schemeClr>
              </a:solidFill>
            </a:endParaRPr>
          </a:p>
        </p:txBody>
      </p:sp>
      <p:pic>
        <p:nvPicPr>
          <p:cNvPr id="2" name="図 1"/>
          <p:cNvPicPr>
            <a:picLocks noChangeAspect="1"/>
          </p:cNvPicPr>
          <p:nvPr/>
        </p:nvPicPr>
        <p:blipFill rotWithShape="1">
          <a:blip r:embed="rId3">
            <a:extLst>
              <a:ext uri="{28A0092B-C50C-407E-A947-70E740481C1C}">
                <a14:useLocalDpi xmlns:a14="http://schemas.microsoft.com/office/drawing/2010/main" val="0"/>
              </a:ext>
            </a:extLst>
          </a:blip>
          <a:srcRect l="27378" r="24155"/>
          <a:stretch/>
        </p:blipFill>
        <p:spPr>
          <a:xfrm>
            <a:off x="8293747" y="1821445"/>
            <a:ext cx="694308" cy="1432528"/>
          </a:xfrm>
          <a:prstGeom prst="rect">
            <a:avLst/>
          </a:prstGeom>
        </p:spPr>
      </p:pic>
      <p:pic>
        <p:nvPicPr>
          <p:cNvPr id="4" name="図 3"/>
          <p:cNvPicPr>
            <a:picLocks noChangeAspect="1"/>
          </p:cNvPicPr>
          <p:nvPr/>
        </p:nvPicPr>
        <p:blipFill rotWithShape="1">
          <a:blip r:embed="rId4">
            <a:extLst>
              <a:ext uri="{28A0092B-C50C-407E-A947-70E740481C1C}">
                <a14:useLocalDpi xmlns:a14="http://schemas.microsoft.com/office/drawing/2010/main" val="0"/>
              </a:ext>
            </a:extLst>
          </a:blip>
          <a:srcRect l="4042" t="22371" r="2850" b="21099"/>
          <a:stretch/>
        </p:blipFill>
        <p:spPr>
          <a:xfrm>
            <a:off x="9207801" y="2367315"/>
            <a:ext cx="2556932" cy="1552424"/>
          </a:xfrm>
          <a:prstGeom prst="rect">
            <a:avLst/>
          </a:prstGeom>
        </p:spPr>
      </p:pic>
      <p:pic>
        <p:nvPicPr>
          <p:cNvPr id="5" name="図 4"/>
          <p:cNvPicPr>
            <a:picLocks noChangeAspect="1"/>
          </p:cNvPicPr>
          <p:nvPr/>
        </p:nvPicPr>
        <p:blipFill rotWithShape="1">
          <a:blip r:embed="rId5">
            <a:extLst>
              <a:ext uri="{28A0092B-C50C-407E-A947-70E740481C1C}">
                <a14:useLocalDpi xmlns:a14="http://schemas.microsoft.com/office/drawing/2010/main" val="0"/>
              </a:ext>
            </a:extLst>
          </a:blip>
          <a:srcRect l="22066" t="520" r="21740" b="-520"/>
          <a:stretch/>
        </p:blipFill>
        <p:spPr>
          <a:xfrm>
            <a:off x="8293747" y="4690458"/>
            <a:ext cx="669073" cy="1190625"/>
          </a:xfrm>
          <a:prstGeom prst="rect">
            <a:avLst/>
          </a:prstGeom>
        </p:spPr>
      </p:pic>
      <p:pic>
        <p:nvPicPr>
          <p:cNvPr id="6" name="図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77613" y="4701443"/>
            <a:ext cx="1409828" cy="1409828"/>
          </a:xfrm>
          <a:prstGeom prst="rect">
            <a:avLst/>
          </a:prstGeom>
        </p:spPr>
      </p:pic>
      <p:pic>
        <p:nvPicPr>
          <p:cNvPr id="7" name="図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74776" y="4690458"/>
            <a:ext cx="1425098" cy="142081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タイトル 1"/>
          <p:cNvSpPr>
            <a:spLocks noGrp="1"/>
          </p:cNvSpPr>
          <p:nvPr>
            <p:ph type="title"/>
          </p:nvPr>
        </p:nvSpPr>
        <p:spPr/>
        <p:txBody>
          <a:bodyPr/>
          <a:lstStyle/>
          <a:p>
            <a:r>
              <a:rPr lang="ja-JP" altLang="en-US" dirty="0" smtClean="0"/>
              <a:t>濃厚流動食（半消化態栄養剤）</a:t>
            </a:r>
            <a:r>
              <a:rPr lang="en-US" altLang="ja-JP" dirty="0" smtClean="0"/>
              <a:t/>
            </a:r>
            <a:br>
              <a:rPr lang="en-US" altLang="ja-JP" dirty="0" smtClean="0"/>
            </a:br>
            <a:r>
              <a:rPr lang="en-US" altLang="ja-JP" dirty="0" smtClean="0"/>
              <a:t>E7Ⅱ</a:t>
            </a:r>
            <a:r>
              <a:rPr lang="ja-JP" altLang="en-US" dirty="0" err="1"/>
              <a:t>、</a:t>
            </a:r>
            <a:r>
              <a:rPr lang="ja-JP" altLang="en-US" dirty="0" smtClean="0"/>
              <a:t>ディムス</a:t>
            </a:r>
          </a:p>
        </p:txBody>
      </p:sp>
      <p:sp>
        <p:nvSpPr>
          <p:cNvPr id="3" name="コンテンツ プレースホルダー 2"/>
          <p:cNvSpPr>
            <a:spLocks noGrp="1"/>
          </p:cNvSpPr>
          <p:nvPr>
            <p:ph idx="1"/>
          </p:nvPr>
        </p:nvSpPr>
        <p:spPr>
          <a:xfrm>
            <a:off x="677863" y="2057400"/>
            <a:ext cx="8837612" cy="4432300"/>
          </a:xfrm>
        </p:spPr>
        <p:txBody>
          <a:bodyPr rtlCol="0">
            <a:normAutofit/>
          </a:bodyPr>
          <a:lstStyle/>
          <a:p>
            <a:pPr fontAlgn="auto">
              <a:spcAft>
                <a:spcPts val="0"/>
              </a:spcAft>
              <a:buFont typeface="Wingdings 3" charset="2"/>
              <a:buChar char=""/>
              <a:defRPr/>
            </a:pPr>
            <a:r>
              <a:rPr lang="en-US" altLang="ja-JP" sz="2000" dirty="0" smtClean="0">
                <a:solidFill>
                  <a:schemeClr val="tx1">
                    <a:lumMod val="75000"/>
                    <a:lumOff val="25000"/>
                  </a:schemeClr>
                </a:solidFill>
              </a:rPr>
              <a:t>E7Ⅱ</a:t>
            </a:r>
            <a:endParaRPr lang="en-US" altLang="ja-JP" sz="2000"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a:t>
            </a:r>
            <a:r>
              <a:rPr lang="ja-JP" altLang="en-US" dirty="0">
                <a:solidFill>
                  <a:schemeClr val="tx1">
                    <a:lumMod val="75000"/>
                    <a:lumOff val="25000"/>
                  </a:schemeClr>
                </a:solidFill>
              </a:rPr>
              <a:t>低栄養の改善</a:t>
            </a:r>
            <a:r>
              <a:rPr lang="ja-JP" altLang="en-US" dirty="0" smtClean="0">
                <a:solidFill>
                  <a:schemeClr val="tx1">
                    <a:lumMod val="75000"/>
                    <a:lumOff val="25000"/>
                  </a:schemeClr>
                </a:solidFill>
              </a:rPr>
              <a:t>。ナトリウム強化。</a:t>
            </a:r>
            <a:r>
              <a:rPr lang="ja-JP" altLang="en-US" dirty="0">
                <a:solidFill>
                  <a:schemeClr val="tx1">
                    <a:lumMod val="75000"/>
                    <a:lumOff val="25000"/>
                  </a:schemeClr>
                </a:solidFill>
              </a:rPr>
              <a:t>　　</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　特徴</a:t>
            </a:r>
            <a:r>
              <a:rPr lang="ja-JP" altLang="en-US" dirty="0">
                <a:solidFill>
                  <a:schemeClr val="tx1">
                    <a:lumMod val="75000"/>
                    <a:lumOff val="25000"/>
                  </a:schemeClr>
                </a:solidFill>
              </a:rPr>
              <a:t>：</a:t>
            </a:r>
            <a:r>
              <a:rPr lang="en-US" altLang="ja-JP" dirty="0" smtClean="0">
                <a:solidFill>
                  <a:schemeClr val="tx1">
                    <a:lumMod val="75000"/>
                    <a:lumOff val="25000"/>
                  </a:schemeClr>
                </a:solidFill>
              </a:rPr>
              <a:t>200kcal/200ml</a:t>
            </a:r>
            <a:r>
              <a:rPr lang="ja-JP" altLang="en-US" dirty="0">
                <a:solidFill>
                  <a:schemeClr val="tx1">
                    <a:lumMod val="75000"/>
                    <a:lumOff val="25000"/>
                  </a:schemeClr>
                </a:solidFill>
              </a:rPr>
              <a:t>　</a:t>
            </a:r>
            <a:r>
              <a:rPr lang="ja-JP" altLang="en-US" dirty="0" smtClean="0">
                <a:solidFill>
                  <a:schemeClr val="tx1">
                    <a:lumMod val="75000"/>
                    <a:lumOff val="25000"/>
                  </a:schemeClr>
                </a:solidFill>
              </a:rPr>
              <a:t>たんぱく質、ナトリウムを多く含んでいる。</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smtClean="0">
                <a:solidFill>
                  <a:schemeClr val="tx1">
                    <a:lumMod val="75000"/>
                    <a:lumOff val="25000"/>
                  </a:schemeClr>
                </a:solidFill>
              </a:rPr>
              <a:t>　　　　　当法人で使用している中では一番脂肪が少ない。</a:t>
            </a:r>
            <a:endParaRPr lang="en-US" altLang="ja-JP" dirty="0" smtClean="0">
              <a:solidFill>
                <a:schemeClr val="tx1">
                  <a:lumMod val="75000"/>
                  <a:lumOff val="25000"/>
                </a:schemeClr>
              </a:solidFill>
            </a:endParaRPr>
          </a:p>
          <a:p>
            <a:pPr marL="0" indent="0" fontAlgn="auto">
              <a:spcAft>
                <a:spcPts val="0"/>
              </a:spcAft>
              <a:buFont typeface="Wingdings 3" charset="2"/>
              <a:buNone/>
              <a:defRPr/>
            </a:pPr>
            <a:endParaRPr lang="en-US" altLang="ja-JP" dirty="0">
              <a:solidFill>
                <a:schemeClr val="tx1">
                  <a:lumMod val="75000"/>
                  <a:lumOff val="25000"/>
                </a:schemeClr>
              </a:solidFill>
            </a:endParaRPr>
          </a:p>
          <a:p>
            <a:pPr fontAlgn="auto">
              <a:spcAft>
                <a:spcPts val="0"/>
              </a:spcAft>
              <a:buFont typeface="Wingdings 3" charset="2"/>
              <a:buChar char=""/>
              <a:defRPr/>
            </a:pPr>
            <a:r>
              <a:rPr lang="ja-JP" altLang="en-US" sz="2000" dirty="0">
                <a:solidFill>
                  <a:schemeClr val="tx1">
                    <a:lumMod val="75000"/>
                    <a:lumOff val="25000"/>
                  </a:schemeClr>
                </a:solidFill>
              </a:rPr>
              <a:t>ディムス</a:t>
            </a:r>
            <a:endParaRPr lang="en-US" altLang="ja-JP" sz="2000" dirty="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使用目的</a:t>
            </a:r>
            <a:r>
              <a:rPr lang="ja-JP" altLang="en-US" dirty="0" smtClean="0">
                <a:solidFill>
                  <a:schemeClr val="tx1">
                    <a:lumMod val="75000"/>
                    <a:lumOff val="25000"/>
                  </a:schemeClr>
                </a:solidFill>
              </a:rPr>
              <a:t>：糖尿病対策</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特徴：</a:t>
            </a:r>
            <a:r>
              <a:rPr lang="en-US" altLang="ja-JP" dirty="0" smtClean="0">
                <a:solidFill>
                  <a:schemeClr val="tx1">
                    <a:lumMod val="75000"/>
                    <a:lumOff val="25000"/>
                  </a:schemeClr>
                </a:solidFill>
              </a:rPr>
              <a:t>200kcal/200ml</a:t>
            </a:r>
            <a:r>
              <a:rPr lang="ja-JP" altLang="en-US" dirty="0">
                <a:solidFill>
                  <a:schemeClr val="tx1">
                    <a:lumMod val="75000"/>
                    <a:lumOff val="25000"/>
                  </a:schemeClr>
                </a:solidFill>
              </a:rPr>
              <a:t>　</a:t>
            </a:r>
            <a:r>
              <a:rPr lang="ja-JP" altLang="en-US" dirty="0" smtClean="0">
                <a:solidFill>
                  <a:schemeClr val="tx1">
                    <a:lumMod val="75000"/>
                    <a:lumOff val="25000"/>
                  </a:schemeClr>
                </a:solidFill>
              </a:rPr>
              <a:t>糖質の吸収が緩やかな流動食。</a:t>
            </a:r>
            <a:endParaRPr lang="en-US" altLang="ja-JP" dirty="0" smtClean="0">
              <a:solidFill>
                <a:schemeClr val="tx1">
                  <a:lumMod val="75000"/>
                  <a:lumOff val="25000"/>
                </a:schemeClr>
              </a:solidFill>
            </a:endParaRPr>
          </a:p>
          <a:p>
            <a:pPr marL="0" indent="0" fontAlgn="auto">
              <a:spcAft>
                <a:spcPts val="0"/>
              </a:spcAft>
              <a:buFont typeface="Wingdings 3" charset="2"/>
              <a:buNone/>
              <a:defRPr/>
            </a:pPr>
            <a:r>
              <a:rPr lang="ja-JP" altLang="en-US" dirty="0">
                <a:solidFill>
                  <a:schemeClr val="tx1">
                    <a:lumMod val="75000"/>
                    <a:lumOff val="25000"/>
                  </a:schemeClr>
                </a:solidFill>
              </a:rPr>
              <a:t>　</a:t>
            </a:r>
            <a:r>
              <a:rPr lang="ja-JP" altLang="en-US" dirty="0" smtClean="0">
                <a:solidFill>
                  <a:schemeClr val="tx1">
                    <a:lumMod val="75000"/>
                    <a:lumOff val="25000"/>
                  </a:schemeClr>
                </a:solidFill>
              </a:rPr>
              <a:t>　　　　糖尿病にて血糖コントロールが必要な方に使う。</a:t>
            </a:r>
            <a:endParaRPr lang="en-US" altLang="ja-JP" dirty="0">
              <a:solidFill>
                <a:schemeClr val="tx1">
                  <a:lumMod val="75000"/>
                  <a:lumOff val="25000"/>
                </a:schemeClr>
              </a:solidFill>
            </a:endParaRPr>
          </a:p>
        </p:txBody>
      </p:sp>
      <p:pic>
        <p:nvPicPr>
          <p:cNvPr id="14340" name="図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175" y="1368425"/>
            <a:ext cx="146685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図 1"/>
          <p:cNvPicPr>
            <a:picLocks noChangeAspect="1"/>
          </p:cNvPicPr>
          <p:nvPr/>
        </p:nvPicPr>
        <p:blipFill rotWithShape="1">
          <a:blip r:embed="rId3">
            <a:extLst>
              <a:ext uri="{28A0092B-C50C-407E-A947-70E740481C1C}">
                <a14:useLocalDpi xmlns:a14="http://schemas.microsoft.com/office/drawing/2010/main" val="0"/>
              </a:ext>
            </a:extLst>
          </a:blip>
          <a:srcRect l="8318" t="9533" r="9053" b="8516"/>
          <a:stretch/>
        </p:blipFill>
        <p:spPr>
          <a:xfrm>
            <a:off x="7627434" y="4221397"/>
            <a:ext cx="2177578" cy="215969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濃厚流動食（消化態栄養剤）</a:t>
            </a:r>
            <a:r>
              <a:rPr lang="en-US" altLang="ja-JP" dirty="0" smtClean="0"/>
              <a:t/>
            </a:r>
            <a:br>
              <a:rPr lang="en-US" altLang="ja-JP" dirty="0" smtClean="0"/>
            </a:br>
            <a:r>
              <a:rPr lang="ja-JP" altLang="en-US" dirty="0" smtClean="0"/>
              <a:t>ネクサス</a:t>
            </a:r>
            <a:endParaRPr kumimoji="1" lang="ja-JP" altLang="en-US" dirty="0"/>
          </a:p>
        </p:txBody>
      </p:sp>
      <p:sp>
        <p:nvSpPr>
          <p:cNvPr id="3" name="コンテンツ プレースホルダー 2"/>
          <p:cNvSpPr>
            <a:spLocks noGrp="1"/>
          </p:cNvSpPr>
          <p:nvPr>
            <p:ph idx="1"/>
          </p:nvPr>
        </p:nvSpPr>
        <p:spPr>
          <a:xfrm>
            <a:off x="677862" y="2160588"/>
            <a:ext cx="10662927" cy="3881437"/>
          </a:xfrm>
        </p:spPr>
        <p:txBody>
          <a:bodyPr/>
          <a:lstStyle/>
          <a:p>
            <a:r>
              <a:rPr kumimoji="1" lang="ja-JP" altLang="en-US" sz="2000" dirty="0" smtClean="0"/>
              <a:t>ネクサス</a:t>
            </a:r>
            <a:endParaRPr kumimoji="1" lang="en-US" altLang="ja-JP" sz="2000" dirty="0" smtClean="0"/>
          </a:p>
          <a:p>
            <a:pPr marL="0" indent="0">
              <a:buNone/>
            </a:pPr>
            <a:r>
              <a:rPr lang="ja-JP" altLang="en-US" dirty="0" smtClean="0"/>
              <a:t>　使用</a:t>
            </a:r>
            <a:r>
              <a:rPr lang="ja-JP" altLang="en-US" dirty="0" smtClean="0"/>
              <a:t>目的：下痢対策</a:t>
            </a:r>
            <a:endParaRPr lang="en-US" altLang="ja-JP" dirty="0" smtClean="0"/>
          </a:p>
          <a:p>
            <a:pPr marL="0" indent="0">
              <a:buNone/>
            </a:pPr>
            <a:r>
              <a:rPr kumimoji="1" lang="ja-JP" altLang="en-US" dirty="0" smtClean="0"/>
              <a:t>　特徴：</a:t>
            </a:r>
            <a:r>
              <a:rPr kumimoji="1" lang="en-US" altLang="ja-JP" dirty="0" smtClean="0"/>
              <a:t>300kcal/200ml</a:t>
            </a:r>
            <a:r>
              <a:rPr lang="ja-JP" altLang="en-US" dirty="0"/>
              <a:t>　</a:t>
            </a:r>
            <a:r>
              <a:rPr kumimoji="1" lang="ja-JP" altLang="en-US" dirty="0" smtClean="0"/>
              <a:t>消化吸収に配慮した流動食。</a:t>
            </a:r>
            <a:endParaRPr kumimoji="1" lang="en-US" altLang="ja-JP" dirty="0" smtClean="0"/>
          </a:p>
          <a:p>
            <a:pPr marL="0" indent="0">
              <a:buNone/>
            </a:pPr>
            <a:r>
              <a:rPr lang="ja-JP" altLang="en-US" dirty="0"/>
              <a:t>　</a:t>
            </a:r>
            <a:r>
              <a:rPr lang="ja-JP" altLang="en-US" dirty="0" smtClean="0"/>
              <a:t>　　　</a:t>
            </a:r>
            <a:r>
              <a:rPr kumimoji="1" lang="ja-JP" altLang="en-US" dirty="0" smtClean="0"/>
              <a:t>食止めから経管栄養を開始する際にも適している。</a:t>
            </a:r>
            <a:endParaRPr kumimoji="1" lang="en-US" altLang="ja-JP" dirty="0" smtClean="0"/>
          </a:p>
          <a:p>
            <a:pPr marL="0" indent="0">
              <a:buNone/>
            </a:pPr>
            <a:r>
              <a:rPr lang="ja-JP" altLang="en-US" dirty="0"/>
              <a:t>　</a:t>
            </a:r>
            <a:r>
              <a:rPr lang="ja-JP" altLang="en-US" dirty="0" smtClean="0"/>
              <a:t>　　　徐々にラクフィアのような半消化態栄養剤に切り替えることが理想的</a:t>
            </a:r>
            <a:endParaRPr kumimoji="1" lang="en-US" altLang="ja-JP" dirty="0" smtClean="0"/>
          </a:p>
          <a:p>
            <a:pPr marL="0" indent="0">
              <a:buNone/>
            </a:pPr>
            <a:r>
              <a:rPr lang="ja-JP" altLang="en-US" dirty="0"/>
              <a:t>　</a:t>
            </a:r>
            <a:r>
              <a:rPr lang="ja-JP" altLang="en-US" dirty="0" smtClean="0"/>
              <a:t>　　</a:t>
            </a:r>
            <a:endParaRPr kumimoji="1" lang="ja-JP" altLang="en-US" dirty="0"/>
          </a:p>
        </p:txBody>
      </p:sp>
    </p:spTree>
    <p:extLst>
      <p:ext uri="{BB962C8B-B14F-4D97-AF65-F5344CB8AC3E}">
        <p14:creationId xmlns:p14="http://schemas.microsoft.com/office/powerpoint/2010/main" val="3126723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r>
              <a:rPr lang="ja-JP" altLang="en-US" smtClean="0">
                <a:ea typeface="ＭＳ Ｐゴシック" panose="020B0600070205080204" pitchFamily="50" charset="-128"/>
              </a:rPr>
              <a:t>青南病院では、加水バッグを使用し、</a:t>
            </a:r>
            <a:br>
              <a:rPr lang="ja-JP" altLang="en-US" smtClean="0">
                <a:ea typeface="ＭＳ Ｐゴシック" panose="020B0600070205080204" pitchFamily="50" charset="-128"/>
              </a:rPr>
            </a:br>
            <a:r>
              <a:rPr lang="ja-JP" altLang="en-US" smtClean="0">
                <a:ea typeface="ＭＳ Ｐゴシック" panose="020B0600070205080204" pitchFamily="50" charset="-128"/>
              </a:rPr>
              <a:t>衛生的です。</a:t>
            </a:r>
          </a:p>
        </p:txBody>
      </p:sp>
      <p:sp>
        <p:nvSpPr>
          <p:cNvPr id="21507" name="Rectangle 3"/>
          <p:cNvSpPr>
            <a:spLocks noGrp="1"/>
          </p:cNvSpPr>
          <p:nvPr>
            <p:ph type="body" idx="1"/>
          </p:nvPr>
        </p:nvSpPr>
        <p:spPr/>
        <p:txBody>
          <a:bodyPr/>
          <a:lstStyle/>
          <a:p>
            <a:pPr>
              <a:buFont typeface="Wingdings 3" panose="05040102010807070707" pitchFamily="18" charset="2"/>
              <a:buNone/>
            </a:pPr>
            <a:r>
              <a:rPr lang="ja-JP" altLang="en-US" sz="2400" smtClean="0">
                <a:ea typeface="ＭＳ Ｐゴシック" panose="020B0600070205080204" pitchFamily="50" charset="-128"/>
              </a:rPr>
              <a:t>　　青南病院では加水のバッグタイプ流動食を使用</a:t>
            </a:r>
            <a:endParaRPr lang="en-US" altLang="ja-JP" sz="2400" smtClean="0">
              <a:ea typeface="ＭＳ Ｐゴシック" panose="020B0600070205080204" pitchFamily="50" charset="-128"/>
            </a:endParaRPr>
          </a:p>
          <a:p>
            <a:pPr>
              <a:buFont typeface="Wingdings 3" panose="05040102010807070707" pitchFamily="18" charset="2"/>
              <a:buNone/>
            </a:pPr>
            <a:r>
              <a:rPr lang="ja-JP" altLang="en-US" sz="2400" smtClean="0">
                <a:ea typeface="ＭＳ Ｐゴシック" panose="020B0600070205080204" pitchFamily="50" charset="-128"/>
              </a:rPr>
              <a:t>　　→容器に移し替えの必要がなく衛生的</a:t>
            </a:r>
            <a:endParaRPr lang="en-US" altLang="ja-JP" sz="2400" smtClean="0">
              <a:ea typeface="ＭＳ Ｐゴシック" panose="020B0600070205080204" pitchFamily="50" charset="-128"/>
            </a:endParaRPr>
          </a:p>
          <a:p>
            <a:pPr>
              <a:buFont typeface="Wingdings 3" panose="05040102010807070707" pitchFamily="18" charset="2"/>
              <a:buNone/>
            </a:pPr>
            <a:r>
              <a:rPr lang="ja-JP" altLang="en-US" sz="2400" smtClean="0">
                <a:ea typeface="ＭＳ Ｐゴシック" panose="020B0600070205080204" pitchFamily="50" charset="-128"/>
              </a:rPr>
              <a:t>　　→白湯を追加せずに使用</a:t>
            </a:r>
            <a:endParaRPr lang="en-US" altLang="ja-JP" sz="2400" smtClean="0">
              <a:ea typeface="ＭＳ Ｐゴシック" panose="020B0600070205080204" pitchFamily="50" charset="-128"/>
            </a:endParaRPr>
          </a:p>
          <a:p>
            <a:pPr>
              <a:buFont typeface="Wingdings 3" panose="05040102010807070707" pitchFamily="18" charset="2"/>
              <a:buNone/>
            </a:pPr>
            <a:r>
              <a:rPr lang="ja-JP" altLang="en-US" sz="2400" smtClean="0">
                <a:ea typeface="ＭＳ Ｐゴシック" panose="020B0600070205080204" pitchFamily="50" charset="-128"/>
              </a:rPr>
              <a:t>　　</a:t>
            </a:r>
          </a:p>
          <a:p>
            <a:endParaRPr lang="ja-JP" altLang="en-US" smtClean="0">
              <a:ea typeface="ＭＳ Ｐゴシック" panose="020B0600070205080204" pitchFamily="50" charset="-128"/>
            </a:endParaRPr>
          </a:p>
        </p:txBody>
      </p:sp>
      <p:pic>
        <p:nvPicPr>
          <p:cNvPr id="21508" name="図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488" y="3767138"/>
            <a:ext cx="261937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図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51313" y="4005263"/>
            <a:ext cx="2209800" cy="227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コンテンツ プレースホルダー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69100" y="3779838"/>
            <a:ext cx="2733675" cy="267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ファセット">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補助食品と流動食 [互換モード]" id="{FA69BA21-6882-403B-8D5B-A84FD2866BA6}" vid="{8EEC04FA-D848-437D-AE4C-6731BAEC459F}"/>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補助食品と流動食(R4.2.15改定）</Template>
  <TotalTime>139</TotalTime>
  <Words>1608</Words>
  <Application>Microsoft Office PowerPoint</Application>
  <PresentationFormat>ワイド画面</PresentationFormat>
  <Paragraphs>136</Paragraphs>
  <Slides>13</Slides>
  <Notes>6</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13</vt:i4>
      </vt:variant>
    </vt:vector>
  </HeadingPairs>
  <TitlesOfParts>
    <vt:vector size="20" baseType="lpstr">
      <vt:lpstr>ＭＳ Ｐゴシック</vt:lpstr>
      <vt:lpstr>メイリオ</vt:lpstr>
      <vt:lpstr>Arial</vt:lpstr>
      <vt:lpstr>Calibri</vt:lpstr>
      <vt:lpstr>Trebuchet MS</vt:lpstr>
      <vt:lpstr>Wingdings 3</vt:lpstr>
      <vt:lpstr>ファセット</vt:lpstr>
      <vt:lpstr>補助食品と流動食</vt:lpstr>
      <vt:lpstr>補助食品とは？</vt:lpstr>
      <vt:lpstr>流動食とは？</vt:lpstr>
      <vt:lpstr>濃厚流動食とは？</vt:lpstr>
      <vt:lpstr>当法人で使用している 補助食品・濃厚流動食</vt:lpstr>
      <vt:lpstr>補助食品　 　（メイバランスミニ、すっきりクリミール）</vt:lpstr>
      <vt:lpstr>補助食品 　（MA-R　2.0・エンジョイゼリー）</vt:lpstr>
      <vt:lpstr>補助食品 　（カロビタンゼリー、豆の富）</vt:lpstr>
      <vt:lpstr>補助食品 （エネプロゼリー・MCTゼリー）</vt:lpstr>
      <vt:lpstr>濃厚流動食（半消化態栄養剤） MAラクフィア、CZ-Hi</vt:lpstr>
      <vt:lpstr>濃厚流動食（半消化態栄養剤） E7Ⅱ、ディムス</vt:lpstr>
      <vt:lpstr>濃厚流動食（消化態栄養剤） ネクサス</vt:lpstr>
      <vt:lpstr>青南病院では、加水バッグを使用し、 衛生的です。</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補助食品と流動食</dc:title>
  <dc:creator>ALPHAD7</dc:creator>
  <cp:lastModifiedBy>ALPHAD6</cp:lastModifiedBy>
  <cp:revision>15</cp:revision>
  <dcterms:created xsi:type="dcterms:W3CDTF">2022-12-10T06:41:49Z</dcterms:created>
  <dcterms:modified xsi:type="dcterms:W3CDTF">2023-03-20T07:20:40Z</dcterms:modified>
</cp:coreProperties>
</file>