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4" r:id="rId1"/>
  </p:sldMasterIdLst>
  <p:notesMasterIdLst>
    <p:notesMasterId r:id="rId22"/>
  </p:notesMasterIdLst>
  <p:handoutMasterIdLst>
    <p:handoutMasterId r:id="rId23"/>
  </p:handoutMasterIdLst>
  <p:sldIdLst>
    <p:sldId id="256" r:id="rId2"/>
    <p:sldId id="257" r:id="rId3"/>
    <p:sldId id="260" r:id="rId4"/>
    <p:sldId id="263" r:id="rId5"/>
    <p:sldId id="262" r:id="rId6"/>
    <p:sldId id="259" r:id="rId7"/>
    <p:sldId id="265" r:id="rId8"/>
    <p:sldId id="264" r:id="rId9"/>
    <p:sldId id="266" r:id="rId10"/>
    <p:sldId id="267" r:id="rId11"/>
    <p:sldId id="268" r:id="rId12"/>
    <p:sldId id="269" r:id="rId13"/>
    <p:sldId id="270" r:id="rId14"/>
    <p:sldId id="271" r:id="rId15"/>
    <p:sldId id="272" r:id="rId16"/>
    <p:sldId id="273" r:id="rId17"/>
    <p:sldId id="274" r:id="rId18"/>
    <p:sldId id="275" r:id="rId19"/>
    <p:sldId id="276" r:id="rId20"/>
    <p:sldId id="277" r:id="rId21"/>
  </p:sldIdLst>
  <p:sldSz cx="12192000" cy="6858000"/>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既定のセクション" id="{F51DA683-7974-43F4-9A8D-75C1A447C0BA}">
          <p14:sldIdLst>
            <p14:sldId id="256"/>
            <p14:sldId id="257"/>
            <p14:sldId id="260"/>
            <p14:sldId id="263"/>
            <p14:sldId id="262"/>
            <p14:sldId id="259"/>
            <p14:sldId id="265"/>
            <p14:sldId id="264"/>
            <p14:sldId id="266"/>
            <p14:sldId id="267"/>
            <p14:sldId id="268"/>
            <p14:sldId id="269"/>
            <p14:sldId id="270"/>
            <p14:sldId id="271"/>
            <p14:sldId id="272"/>
            <p14:sldId id="273"/>
            <p14:sldId id="274"/>
            <p14:sldId id="275"/>
            <p14:sldId id="276"/>
            <p14:sldId id="277"/>
          </p14:sldIdLst>
        </p14:section>
      </p14:sectionLst>
    </p:ext>
    <p:ext uri="{EFAFB233-063F-42B5-8137-9DF3F51BA10A}">
      <p15:sldGuideLst xmlns:p15="http://schemas.microsoft.com/office/powerpoint/2012/main">
        <p15:guide id="1" orient="horz" pos="4088" userDrawn="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FF0066"/>
    <a:srgbClr val="FF6600"/>
    <a:srgbClr val="0000FF"/>
    <a:srgbClr val="FF3399"/>
    <a:srgbClr val="00FF00"/>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94645" autoAdjust="0"/>
  </p:normalViewPr>
  <p:slideViewPr>
    <p:cSldViewPr snapToGrid="0">
      <p:cViewPr varScale="1">
        <p:scale>
          <a:sx n="76" d="100"/>
          <a:sy n="76" d="100"/>
        </p:scale>
        <p:origin x="126" y="660"/>
      </p:cViewPr>
      <p:guideLst>
        <p:guide orient="horz" pos="4088"/>
        <p:guide pos="3840"/>
      </p:guideLst>
    </p:cSldViewPr>
  </p:slideViewPr>
  <p:outlineViewPr>
    <p:cViewPr>
      <p:scale>
        <a:sx n="33" d="100"/>
        <a:sy n="33" d="100"/>
      </p:scale>
      <p:origin x="0" y="-29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19413" cy="4953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sz="quarter" idx="1"/>
          </p:nvPr>
        </p:nvSpPr>
        <p:spPr>
          <a:xfrm>
            <a:off x="3814763" y="0"/>
            <a:ext cx="2919412" cy="495300"/>
          </a:xfrm>
          <a:prstGeom prst="rect">
            <a:avLst/>
          </a:prstGeom>
        </p:spPr>
        <p:txBody>
          <a:bodyPr vert="horz" lIns="91440" tIns="45720" rIns="91440" bIns="45720" rtlCol="0"/>
          <a:lstStyle>
            <a:lvl1pPr algn="r">
              <a:defRPr sz="1200"/>
            </a:lvl1pPr>
          </a:lstStyle>
          <a:p>
            <a:fld id="{047AEE94-8E6F-476E-9C09-5FB88E9BF1EE}" type="datetimeFigureOut">
              <a:rPr kumimoji="1" lang="ja-JP" altLang="en-US" smtClean="0"/>
              <a:t>2022/11/12</a:t>
            </a:fld>
            <a:endParaRPr kumimoji="1" lang="ja-JP" altLang="en-US"/>
          </a:p>
        </p:txBody>
      </p:sp>
      <p:sp>
        <p:nvSpPr>
          <p:cNvPr id="4" name="フッター プレースホルダー 3"/>
          <p:cNvSpPr>
            <a:spLocks noGrp="1"/>
          </p:cNvSpPr>
          <p:nvPr>
            <p:ph type="ftr" sz="quarter" idx="2"/>
          </p:nvPr>
        </p:nvSpPr>
        <p:spPr>
          <a:xfrm>
            <a:off x="0" y="9371013"/>
            <a:ext cx="2919413" cy="495300"/>
          </a:xfrm>
          <a:prstGeom prst="rect">
            <a:avLst/>
          </a:prstGeom>
        </p:spPr>
        <p:txBody>
          <a:bodyPr vert="horz" lIns="91440" tIns="45720" rIns="91440" bIns="45720" rtlCol="0" anchor="b"/>
          <a:lstStyle>
            <a:lvl1pPr algn="l">
              <a:defRPr sz="1200"/>
            </a:lvl1pPr>
          </a:lstStyle>
          <a:p>
            <a:endParaRPr kumimoji="1" lang="ja-JP" altLang="en-US"/>
          </a:p>
        </p:txBody>
      </p:sp>
      <p:sp>
        <p:nvSpPr>
          <p:cNvPr id="5" name="スライド番号プレースホルダー 4"/>
          <p:cNvSpPr>
            <a:spLocks noGrp="1"/>
          </p:cNvSpPr>
          <p:nvPr>
            <p:ph type="sldNum" sz="quarter" idx="3"/>
          </p:nvPr>
        </p:nvSpPr>
        <p:spPr>
          <a:xfrm>
            <a:off x="3814763" y="9371013"/>
            <a:ext cx="2919412" cy="495300"/>
          </a:xfrm>
          <a:prstGeom prst="rect">
            <a:avLst/>
          </a:prstGeom>
        </p:spPr>
        <p:txBody>
          <a:bodyPr vert="horz" lIns="91440" tIns="45720" rIns="91440" bIns="45720" rtlCol="0" anchor="b"/>
          <a:lstStyle>
            <a:lvl1pPr algn="r">
              <a:defRPr sz="1200"/>
            </a:lvl1pPr>
          </a:lstStyle>
          <a:p>
            <a:fld id="{A3A16CBC-88A2-4AB6-9FA7-C4340EE3C9F9}" type="slidenum">
              <a:rPr kumimoji="1" lang="ja-JP" altLang="en-US" smtClean="0"/>
              <a:t>‹#›</a:t>
            </a:fld>
            <a:endParaRPr kumimoji="1" lang="ja-JP" altLang="en-US"/>
          </a:p>
        </p:txBody>
      </p:sp>
    </p:spTree>
    <p:extLst>
      <p:ext uri="{BB962C8B-B14F-4D97-AF65-F5344CB8AC3E}">
        <p14:creationId xmlns:p14="http://schemas.microsoft.com/office/powerpoint/2010/main" val="136713122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19413" cy="4953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14763" y="0"/>
            <a:ext cx="2919412" cy="495300"/>
          </a:xfrm>
          <a:prstGeom prst="rect">
            <a:avLst/>
          </a:prstGeom>
        </p:spPr>
        <p:txBody>
          <a:bodyPr vert="horz" lIns="91440" tIns="45720" rIns="91440" bIns="45720" rtlCol="0"/>
          <a:lstStyle>
            <a:lvl1pPr algn="r">
              <a:defRPr sz="1200"/>
            </a:lvl1pPr>
          </a:lstStyle>
          <a:p>
            <a:fld id="{1B10451F-3578-4D16-87FE-4C54FCAEA6EE}" type="datetimeFigureOut">
              <a:rPr kumimoji="1" lang="ja-JP" altLang="en-US" smtClean="0"/>
              <a:t>2022/11/12</a:t>
            </a:fld>
            <a:endParaRPr kumimoji="1" lang="ja-JP" altLang="en-US"/>
          </a:p>
        </p:txBody>
      </p:sp>
      <p:sp>
        <p:nvSpPr>
          <p:cNvPr id="4" name="スライド イメージ プレースホルダー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73100" y="4748213"/>
            <a:ext cx="5389563" cy="3884612"/>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9371013"/>
            <a:ext cx="2919413" cy="4953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14763" y="9371013"/>
            <a:ext cx="2919412" cy="495300"/>
          </a:xfrm>
          <a:prstGeom prst="rect">
            <a:avLst/>
          </a:prstGeom>
        </p:spPr>
        <p:txBody>
          <a:bodyPr vert="horz" lIns="91440" tIns="45720" rIns="91440" bIns="45720" rtlCol="0" anchor="b"/>
          <a:lstStyle>
            <a:lvl1pPr algn="r">
              <a:defRPr sz="1200"/>
            </a:lvl1pPr>
          </a:lstStyle>
          <a:p>
            <a:fld id="{6B5B1221-2B48-484D-A933-CC84DF746318}" type="slidenum">
              <a:rPr kumimoji="1" lang="ja-JP" altLang="en-US" smtClean="0"/>
              <a:t>‹#›</a:t>
            </a:fld>
            <a:endParaRPr kumimoji="1" lang="ja-JP" altLang="en-US"/>
          </a:p>
        </p:txBody>
      </p:sp>
    </p:spTree>
    <p:extLst>
      <p:ext uri="{BB962C8B-B14F-4D97-AF65-F5344CB8AC3E}">
        <p14:creationId xmlns:p14="http://schemas.microsoft.com/office/powerpoint/2010/main" val="2552645021"/>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E721E539-B800-4B7B-AEAF-3B73460D54F7}" type="datetime1">
              <a:rPr kumimoji="1" lang="ja-JP" altLang="en-US" smtClean="0"/>
              <a:t>2022/11/12</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2D8E475B-1BCB-40B1-9C8E-7A56A0112CB1}" type="slidenum">
              <a:rPr kumimoji="1" lang="ja-JP" altLang="en-US" smtClean="0"/>
              <a:t>‹#›</a:t>
            </a:fld>
            <a:endParaRPr kumimoji="1" lang="ja-JP" altLang="en-US"/>
          </a:p>
        </p:txBody>
      </p:sp>
    </p:spTree>
    <p:extLst>
      <p:ext uri="{BB962C8B-B14F-4D97-AF65-F5344CB8AC3E}">
        <p14:creationId xmlns:p14="http://schemas.microsoft.com/office/powerpoint/2010/main" val="30316651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414E7F96-E5BE-4C68-BC8B-2830CF94B584}" type="datetime1">
              <a:rPr kumimoji="1" lang="ja-JP" altLang="en-US" smtClean="0"/>
              <a:t>2022/11/12</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D8E475B-1BCB-40B1-9C8E-7A56A0112CB1}" type="slidenum">
              <a:rPr kumimoji="1" lang="ja-JP" altLang="en-US" smtClean="0"/>
              <a:t>‹#›</a:t>
            </a:fld>
            <a:endParaRPr kumimoji="1" lang="ja-JP" altLang="en-US"/>
          </a:p>
        </p:txBody>
      </p:sp>
    </p:spTree>
    <p:extLst>
      <p:ext uri="{BB962C8B-B14F-4D97-AF65-F5344CB8AC3E}">
        <p14:creationId xmlns:p14="http://schemas.microsoft.com/office/powerpoint/2010/main" val="287191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6F2D536E-0FFF-4DF6-A671-D06F37C5D939}" type="datetime1">
              <a:rPr kumimoji="1" lang="ja-JP" altLang="en-US" smtClean="0"/>
              <a:t>2022/11/12</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D8E475B-1BCB-40B1-9C8E-7A56A0112CB1}" type="slidenum">
              <a:rPr kumimoji="1" lang="ja-JP" altLang="en-US" smtClean="0"/>
              <a:t>‹#›</a:t>
            </a:fld>
            <a:endParaRPr kumimoji="1" lang="ja-JP" altLang="en-US"/>
          </a:p>
        </p:txBody>
      </p:sp>
    </p:spTree>
    <p:extLst>
      <p:ext uri="{BB962C8B-B14F-4D97-AF65-F5344CB8AC3E}">
        <p14:creationId xmlns:p14="http://schemas.microsoft.com/office/powerpoint/2010/main" val="110165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F768CABB-475F-4E3C-A8D5-7F2BC0714A57}" type="datetime1">
              <a:rPr kumimoji="1" lang="ja-JP" altLang="en-US" smtClean="0"/>
              <a:t>2022/11/12</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2D8E475B-1BCB-40B1-9C8E-7A56A0112CB1}" type="slidenum">
              <a:rPr kumimoji="1" lang="ja-JP" altLang="en-US" smtClean="0"/>
              <a:t>‹#›</a:t>
            </a:fld>
            <a:endParaRPr kumimoji="1" lang="ja-JP" altLang="en-US"/>
          </a:p>
        </p:txBody>
      </p:sp>
    </p:spTree>
    <p:extLst>
      <p:ext uri="{BB962C8B-B14F-4D97-AF65-F5344CB8AC3E}">
        <p14:creationId xmlns:p14="http://schemas.microsoft.com/office/powerpoint/2010/main" val="2211396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E116C885-A9A7-4CE5-9470-22BA6D631627}" type="datetime1">
              <a:rPr kumimoji="1" lang="ja-JP" altLang="en-US" smtClean="0"/>
              <a:t>2022/11/12</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2D8E475B-1BCB-40B1-9C8E-7A56A0112CB1}" type="slidenum">
              <a:rPr kumimoji="1" lang="ja-JP" altLang="en-US" smtClean="0"/>
              <a:t>‹#›</a:t>
            </a:fld>
            <a:endParaRPr kumimoji="1" lang="ja-JP" altLang="en-US"/>
          </a:p>
        </p:txBody>
      </p:sp>
    </p:spTree>
    <p:extLst>
      <p:ext uri="{BB962C8B-B14F-4D97-AF65-F5344CB8AC3E}">
        <p14:creationId xmlns:p14="http://schemas.microsoft.com/office/powerpoint/2010/main" val="12888580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7C50A41-5ED4-4980-83C5-549CD60F0D91}" type="datetime1">
              <a:rPr kumimoji="1" lang="ja-JP" altLang="en-US" smtClean="0"/>
              <a:t>2022/11/12</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2D8E475B-1BCB-40B1-9C8E-7A56A0112CB1}" type="slidenum">
              <a:rPr kumimoji="1" lang="ja-JP" altLang="en-US" smtClean="0"/>
              <a:t>‹#›</a:t>
            </a:fld>
            <a:endParaRPr kumimoji="1" lang="ja-JP" altLang="en-US"/>
          </a:p>
        </p:txBody>
      </p:sp>
    </p:spTree>
    <p:extLst>
      <p:ext uri="{BB962C8B-B14F-4D97-AF65-F5344CB8AC3E}">
        <p14:creationId xmlns:p14="http://schemas.microsoft.com/office/powerpoint/2010/main" val="11213665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8C23FD-6729-492A-88F2-92CC0C117C43}" type="datetime1">
              <a:rPr kumimoji="1" lang="ja-JP" altLang="en-US" smtClean="0"/>
              <a:t>2022/11/12</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2D8E475B-1BCB-40B1-9C8E-7A56A0112CB1}" type="slidenum">
              <a:rPr kumimoji="1" lang="ja-JP" altLang="en-US" smtClean="0"/>
              <a:t>‹#›</a:t>
            </a:fld>
            <a:endParaRPr kumimoji="1" lang="ja-JP" altLang="en-US"/>
          </a:p>
        </p:txBody>
      </p:sp>
    </p:spTree>
    <p:extLst>
      <p:ext uri="{BB962C8B-B14F-4D97-AF65-F5344CB8AC3E}">
        <p14:creationId xmlns:p14="http://schemas.microsoft.com/office/powerpoint/2010/main" val="37684681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40369177-7536-411A-B581-348AA9114984}" type="datetime1">
              <a:rPr kumimoji="1" lang="ja-JP" altLang="en-US" smtClean="0"/>
              <a:t>2022/11/12</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2D8E475B-1BCB-40B1-9C8E-7A56A0112CB1}" type="slidenum">
              <a:rPr kumimoji="1" lang="ja-JP" altLang="en-US" smtClean="0"/>
              <a:t>‹#›</a:t>
            </a:fld>
            <a:endParaRPr kumimoji="1" lang="ja-JP" altLang="en-US"/>
          </a:p>
        </p:txBody>
      </p:sp>
    </p:spTree>
    <p:extLst>
      <p:ext uri="{BB962C8B-B14F-4D97-AF65-F5344CB8AC3E}">
        <p14:creationId xmlns:p14="http://schemas.microsoft.com/office/powerpoint/2010/main" val="42807792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ja-JP" altLang="en-US" smtClean="0"/>
              <a:t>図を追加</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56D177F5-927B-4E7C-8C3A-38A9D0DDBA2D}" type="datetime1">
              <a:rPr kumimoji="1" lang="ja-JP" altLang="en-US" smtClean="0"/>
              <a:t>2022/11/12</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D8E475B-1BCB-40B1-9C8E-7A56A0112CB1}" type="slidenum">
              <a:rPr kumimoji="1" lang="ja-JP" altLang="en-US" smtClean="0"/>
              <a:t>‹#›</a:t>
            </a:fld>
            <a:endParaRPr kumimoji="1" lang="ja-JP" altLang="en-US"/>
          </a:p>
        </p:txBody>
      </p:sp>
    </p:spTree>
    <p:extLst>
      <p:ext uri="{BB962C8B-B14F-4D97-AF65-F5344CB8AC3E}">
        <p14:creationId xmlns:p14="http://schemas.microsoft.com/office/powerpoint/2010/main" val="1016793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タイトルとキャプション">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BD905F1D-EB2C-4F8E-A1A3-23384BEFDF96}" type="datetime1">
              <a:rPr kumimoji="1" lang="ja-JP" altLang="en-US" smtClean="0"/>
              <a:t>2022/11/12</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D8E475B-1BCB-40B1-9C8E-7A56A0112CB1}" type="slidenum">
              <a:rPr kumimoji="1" lang="ja-JP" altLang="en-US" smtClean="0"/>
              <a:t>‹#›</a:t>
            </a:fld>
            <a:endParaRPr kumimoji="1" lang="ja-JP" altLang="en-US"/>
          </a:p>
        </p:txBody>
      </p:sp>
    </p:spTree>
    <p:extLst>
      <p:ext uri="{BB962C8B-B14F-4D97-AF65-F5344CB8AC3E}">
        <p14:creationId xmlns:p14="http://schemas.microsoft.com/office/powerpoint/2010/main" val="1254847605"/>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引用 (キャプション付き)">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ja-JP" altLang="en-US" smtClean="0"/>
              <a:t>マスター タイトルの書式設定</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smtClean="0"/>
              <a:t>マスター テキストの書式設定</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BD905F1D-EB2C-4F8E-A1A3-23384BEFDF96}" type="datetime1">
              <a:rPr kumimoji="1" lang="ja-JP" altLang="en-US" smtClean="0"/>
              <a:t>2022/11/12</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D8E475B-1BCB-40B1-9C8E-7A56A0112CB1}" type="slidenum">
              <a:rPr kumimoji="1" lang="ja-JP" altLang="en-US" smtClean="0"/>
              <a:t>‹#›</a:t>
            </a:fld>
            <a:endParaRPr kumimoji="1" lang="ja-JP" alt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2060447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札">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ja-JP" altLang="en-US" smtClean="0"/>
              <a:t>マスター タイトルの書式設定</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ja-JP" altLang="en-US" smtClean="0"/>
              <a:t>マスター テキストの書式設定</a:t>
            </a:r>
          </a:p>
        </p:txBody>
      </p:sp>
      <p:sp>
        <p:nvSpPr>
          <p:cNvPr id="5" name="Date Placeholder 4"/>
          <p:cNvSpPr>
            <a:spLocks noGrp="1"/>
          </p:cNvSpPr>
          <p:nvPr>
            <p:ph type="dt" sz="half" idx="10"/>
          </p:nvPr>
        </p:nvSpPr>
        <p:spPr/>
        <p:txBody>
          <a:bodyPr/>
          <a:lstStyle/>
          <a:p>
            <a:fld id="{BD905F1D-EB2C-4F8E-A1A3-23384BEFDF96}" type="datetime1">
              <a:rPr kumimoji="1" lang="ja-JP" altLang="en-US" smtClean="0"/>
              <a:t>2022/11/12</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D8E475B-1BCB-40B1-9C8E-7A56A0112CB1}" type="slidenum">
              <a:rPr kumimoji="1" lang="ja-JP" altLang="en-US" smtClean="0"/>
              <a:t>‹#›</a:t>
            </a:fld>
            <a:endParaRPr kumimoji="1" lang="ja-JP" altLang="en-US"/>
          </a:p>
        </p:txBody>
      </p:sp>
    </p:spTree>
    <p:extLst>
      <p:ext uri="{BB962C8B-B14F-4D97-AF65-F5344CB8AC3E}">
        <p14:creationId xmlns:p14="http://schemas.microsoft.com/office/powerpoint/2010/main" val="13182037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用付きの名札">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ja-JP" altLang="en-US" smtClean="0"/>
              <a:t>マスター タイトルの書式設定</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smtClean="0"/>
              <a:t>マスター テキストの書式設定</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ja-JP" altLang="en-US" smtClean="0"/>
              <a:t>マスター テキストの書式設定</a:t>
            </a:r>
          </a:p>
        </p:txBody>
      </p:sp>
      <p:sp>
        <p:nvSpPr>
          <p:cNvPr id="5" name="Date Placeholder 4"/>
          <p:cNvSpPr>
            <a:spLocks noGrp="1"/>
          </p:cNvSpPr>
          <p:nvPr>
            <p:ph type="dt" sz="half" idx="10"/>
          </p:nvPr>
        </p:nvSpPr>
        <p:spPr/>
        <p:txBody>
          <a:bodyPr/>
          <a:lstStyle/>
          <a:p>
            <a:fld id="{BD905F1D-EB2C-4F8E-A1A3-23384BEFDF96}" type="datetime1">
              <a:rPr kumimoji="1" lang="ja-JP" altLang="en-US" smtClean="0"/>
              <a:t>2022/11/12</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D8E475B-1BCB-40B1-9C8E-7A56A0112CB1}" type="slidenum">
              <a:rPr kumimoji="1" lang="ja-JP" altLang="en-US" smtClean="0"/>
              <a:t>‹#›</a:t>
            </a:fld>
            <a:endParaRPr kumimoji="1" lang="ja-JP" alt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66216615"/>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真または偽">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ja-JP" altLang="en-US" smtClean="0"/>
              <a:t>マスター タイトルの書式設定</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smtClean="0"/>
              <a:t>マスター テキストの書式設定</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ja-JP" altLang="en-US" smtClean="0"/>
              <a:t>マスター テキストの書式設定</a:t>
            </a:r>
          </a:p>
        </p:txBody>
      </p:sp>
      <p:sp>
        <p:nvSpPr>
          <p:cNvPr id="5" name="Date Placeholder 4"/>
          <p:cNvSpPr>
            <a:spLocks noGrp="1"/>
          </p:cNvSpPr>
          <p:nvPr>
            <p:ph type="dt" sz="half" idx="10"/>
          </p:nvPr>
        </p:nvSpPr>
        <p:spPr/>
        <p:txBody>
          <a:bodyPr/>
          <a:lstStyle/>
          <a:p>
            <a:fld id="{BD905F1D-EB2C-4F8E-A1A3-23384BEFDF96}" type="datetime1">
              <a:rPr kumimoji="1" lang="ja-JP" altLang="en-US" smtClean="0"/>
              <a:t>2022/11/12</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D8E475B-1BCB-40B1-9C8E-7A56A0112CB1}" type="slidenum">
              <a:rPr kumimoji="1" lang="ja-JP" altLang="en-US" smtClean="0"/>
              <a:t>‹#›</a:t>
            </a:fld>
            <a:endParaRPr kumimoji="1" lang="ja-JP" altLang="en-US"/>
          </a:p>
        </p:txBody>
      </p:sp>
    </p:spTree>
    <p:extLst>
      <p:ext uri="{BB962C8B-B14F-4D97-AF65-F5344CB8AC3E}">
        <p14:creationId xmlns:p14="http://schemas.microsoft.com/office/powerpoint/2010/main" val="202616901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ncho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89301D43-F100-476D-A033-B091759F2475}" type="datetime1">
              <a:rPr kumimoji="1" lang="ja-JP" altLang="en-US" smtClean="0"/>
              <a:t>2022/11/12</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D8E475B-1BCB-40B1-9C8E-7A56A0112CB1}" type="slidenum">
              <a:rPr kumimoji="1" lang="ja-JP" altLang="en-US" smtClean="0"/>
              <a:t>‹#›</a:t>
            </a:fld>
            <a:endParaRPr kumimoji="1" lang="ja-JP" altLang="en-US"/>
          </a:p>
        </p:txBody>
      </p:sp>
    </p:spTree>
    <p:extLst>
      <p:ext uri="{BB962C8B-B14F-4D97-AF65-F5344CB8AC3E}">
        <p14:creationId xmlns:p14="http://schemas.microsoft.com/office/powerpoint/2010/main" val="36391996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EBC72D7-EF9F-47D6-94AE-742FBD58C893}" type="datetime1">
              <a:rPr kumimoji="1" lang="ja-JP" altLang="en-US" smtClean="0"/>
              <a:t>2022/11/12</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D8E475B-1BCB-40B1-9C8E-7A56A0112CB1}" type="slidenum">
              <a:rPr kumimoji="1" lang="ja-JP" altLang="en-US" smtClean="0"/>
              <a:t>‹#›</a:t>
            </a:fld>
            <a:endParaRPr kumimoji="1" lang="ja-JP" altLang="en-US"/>
          </a:p>
        </p:txBody>
      </p:sp>
    </p:spTree>
    <p:extLst>
      <p:ext uri="{BB962C8B-B14F-4D97-AF65-F5344CB8AC3E}">
        <p14:creationId xmlns:p14="http://schemas.microsoft.com/office/powerpoint/2010/main" val="26322237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D905F1D-EB2C-4F8E-A1A3-23384BEFDF96}" type="datetime1">
              <a:rPr kumimoji="1" lang="ja-JP" altLang="en-US" smtClean="0"/>
              <a:t>2022/11/12</a:t>
            </a:fld>
            <a:endParaRPr kumimoji="1" lang="ja-JP" alt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2D8E475B-1BCB-40B1-9C8E-7A56A0112CB1}" type="slidenum">
              <a:rPr kumimoji="1" lang="ja-JP" altLang="en-US" smtClean="0"/>
              <a:t>‹#›</a:t>
            </a:fld>
            <a:endParaRPr kumimoji="1" lang="ja-JP" altLang="en-US"/>
          </a:p>
        </p:txBody>
      </p:sp>
    </p:spTree>
    <p:extLst>
      <p:ext uri="{BB962C8B-B14F-4D97-AF65-F5344CB8AC3E}">
        <p14:creationId xmlns:p14="http://schemas.microsoft.com/office/powerpoint/2010/main" val="1304276942"/>
      </p:ext>
    </p:extLst>
  </p:cSld>
  <p:clrMap bg1="lt1" tx1="dk1" bg2="lt2" tx2="dk2" accent1="accent1" accent2="accent2" accent3="accent3" accent4="accent4" accent5="accent5" accent6="accent6" hlink="hlink" folHlink="folHlink"/>
  <p:sldLayoutIdLst>
    <p:sldLayoutId id="2147483835" r:id="rId1"/>
    <p:sldLayoutId id="2147483836" r:id="rId2"/>
    <p:sldLayoutId id="2147483837" r:id="rId3"/>
    <p:sldLayoutId id="2147483838" r:id="rId4"/>
    <p:sldLayoutId id="2147483839" r:id="rId5"/>
    <p:sldLayoutId id="2147483840" r:id="rId6"/>
    <p:sldLayoutId id="2147483841" r:id="rId7"/>
    <p:sldLayoutId id="2147483842" r:id="rId8"/>
    <p:sldLayoutId id="2147483843" r:id="rId9"/>
    <p:sldLayoutId id="2147483844" r:id="rId10"/>
    <p:sldLayoutId id="2147483845" r:id="rId11"/>
    <p:sldLayoutId id="2147483846" r:id="rId12"/>
    <p:sldLayoutId id="2147483847" r:id="rId13"/>
    <p:sldLayoutId id="2147483848" r:id="rId14"/>
    <p:sldLayoutId id="2147483849" r:id="rId15"/>
    <p:sldLayoutId id="2147483850" r:id="rId16"/>
  </p:sldLayoutIdLst>
  <p:hf sldNum="0" hdr="0" ftr="0" dt="0"/>
  <p:txStyles>
    <p:titleStyle>
      <a:lvl1pPr algn="l" defTabSz="457200" rtl="0" eaLnBrk="1" latinLnBrk="0" hangingPunct="1">
        <a:spcBef>
          <a:spcPct val="0"/>
        </a:spcBef>
        <a:buNone/>
        <a:defRPr kumimoji="1" sz="3600" kern="1200">
          <a:solidFill>
            <a:schemeClr val="tx1">
              <a:lumMod val="85000"/>
              <a:lumOff val="15000"/>
            </a:schemeClr>
          </a:solidFill>
          <a:latin typeface="+mj-lt"/>
          <a:ea typeface="+mj-ea"/>
          <a:cs typeface="+mj-cs"/>
        </a:defRPr>
      </a:lvl1pPr>
      <a:lvl2pPr eaLnBrk="1" hangingPunct="1">
        <a:defRPr kumimoji="1">
          <a:solidFill>
            <a:schemeClr val="tx2"/>
          </a:solidFill>
        </a:defRPr>
      </a:lvl2pPr>
      <a:lvl3pPr eaLnBrk="1" hangingPunct="1">
        <a:defRPr kumimoji="1">
          <a:solidFill>
            <a:schemeClr val="tx2"/>
          </a:solidFill>
        </a:defRPr>
      </a:lvl3pPr>
      <a:lvl4pPr eaLnBrk="1" hangingPunct="1">
        <a:defRPr kumimoji="1">
          <a:solidFill>
            <a:schemeClr val="tx2"/>
          </a:solidFill>
        </a:defRPr>
      </a:lvl4pPr>
      <a:lvl5pPr eaLnBrk="1" hangingPunct="1">
        <a:defRPr kumimoji="1">
          <a:solidFill>
            <a:schemeClr val="tx2"/>
          </a:solidFill>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kumimoji="1"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kumimoji="1"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kumimoji="1"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p:cNvSpPr>
            <a:spLocks noGrp="1"/>
          </p:cNvSpPr>
          <p:nvPr>
            <p:ph type="title"/>
          </p:nvPr>
        </p:nvSpPr>
        <p:spPr/>
        <p:txBody>
          <a:bodyPr>
            <a:normAutofit/>
          </a:bodyPr>
          <a:lstStyle/>
          <a:p>
            <a:r>
              <a:rPr lang="zh-TW" altLang="en-US" dirty="0"/>
              <a:t/>
            </a:r>
            <a:br>
              <a:rPr lang="zh-TW" altLang="en-US" dirty="0"/>
            </a:br>
            <a:endParaRPr kumimoji="1" lang="ja-JP" altLang="en-US" dirty="0"/>
          </a:p>
        </p:txBody>
      </p:sp>
      <p:sp>
        <p:nvSpPr>
          <p:cNvPr id="3" name="サブタイトル 2"/>
          <p:cNvSpPr>
            <a:spLocks noGrp="1"/>
          </p:cNvSpPr>
          <p:nvPr>
            <p:ph type="body" idx="4294967295"/>
          </p:nvPr>
        </p:nvSpPr>
        <p:spPr>
          <a:xfrm>
            <a:off x="1765300" y="1054100"/>
            <a:ext cx="10426700" cy="3060700"/>
          </a:xfrm>
        </p:spPr>
        <p:txBody>
          <a:bodyPr>
            <a:normAutofit/>
          </a:bodyPr>
          <a:lstStyle/>
          <a:p>
            <a:pPr marL="0" indent="0">
              <a:buNone/>
            </a:pPr>
            <a:r>
              <a:rPr kumimoji="1" lang="ja-JP" altLang="en-US" sz="8000" b="1" dirty="0" smtClean="0"/>
              <a:t>精神疾患看護</a:t>
            </a:r>
            <a:endParaRPr kumimoji="1" lang="en-US" altLang="ja-JP" sz="8000" b="1" dirty="0" smtClean="0"/>
          </a:p>
          <a:p>
            <a:pPr marL="0" indent="0">
              <a:buNone/>
            </a:pPr>
            <a:r>
              <a:rPr lang="ja-JP" altLang="en-US" sz="8000" b="1" dirty="0"/>
              <a:t>　</a:t>
            </a:r>
            <a:r>
              <a:rPr lang="ja-JP" altLang="en-US" sz="8000" b="1" dirty="0" smtClean="0"/>
              <a:t>　　　</a:t>
            </a:r>
            <a:r>
              <a:rPr lang="ja-JP" altLang="en-US" sz="5400" b="1" dirty="0" smtClean="0"/>
              <a:t>～統合失調症～</a:t>
            </a:r>
            <a:endParaRPr kumimoji="1" lang="ja-JP" altLang="en-US" sz="5400" b="1" dirty="0"/>
          </a:p>
        </p:txBody>
      </p:sp>
    </p:spTree>
    <p:extLst>
      <p:ext uri="{BB962C8B-B14F-4D97-AF65-F5344CB8AC3E}">
        <p14:creationId xmlns:p14="http://schemas.microsoft.com/office/powerpoint/2010/main" val="106602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524000" y="685800"/>
            <a:ext cx="9829800" cy="863600"/>
          </a:xfrm>
        </p:spPr>
        <p:txBody>
          <a:bodyPr/>
          <a:lstStyle/>
          <a:p>
            <a:r>
              <a:rPr kumimoji="1" lang="en-US" altLang="ja-JP" dirty="0" smtClean="0"/>
              <a:t>1</a:t>
            </a:r>
            <a:r>
              <a:rPr lang="en-US" altLang="ja-JP" dirty="0"/>
              <a:t>.</a:t>
            </a:r>
            <a:r>
              <a:rPr kumimoji="1" lang="ja-JP" altLang="en-US" dirty="0" smtClean="0"/>
              <a:t>統合失調症</a:t>
            </a:r>
            <a:endParaRPr kumimoji="1" lang="ja-JP" altLang="en-US" dirty="0"/>
          </a:p>
        </p:txBody>
      </p:sp>
      <p:sp>
        <p:nvSpPr>
          <p:cNvPr id="3" name="コンテンツ プレースホルダー 2"/>
          <p:cNvSpPr>
            <a:spLocks noGrp="1"/>
          </p:cNvSpPr>
          <p:nvPr>
            <p:ph idx="1"/>
          </p:nvPr>
        </p:nvSpPr>
        <p:spPr>
          <a:xfrm>
            <a:off x="1727200" y="1295400"/>
            <a:ext cx="9626600" cy="5207000"/>
          </a:xfrm>
        </p:spPr>
        <p:txBody>
          <a:bodyPr>
            <a:normAutofit lnSpcReduction="10000"/>
          </a:bodyPr>
          <a:lstStyle/>
          <a:p>
            <a:pPr marL="0" indent="0">
              <a:buNone/>
            </a:pPr>
            <a:r>
              <a:rPr lang="ja-JP" altLang="en-US" sz="2400" dirty="0" smtClean="0"/>
              <a:t>＜発症の成因＞</a:t>
            </a:r>
            <a:endParaRPr lang="en-US" altLang="ja-JP" sz="2400" dirty="0" smtClean="0"/>
          </a:p>
          <a:p>
            <a:pPr marL="0" indent="0">
              <a:buNone/>
            </a:pPr>
            <a:r>
              <a:rPr lang="ja-JP" altLang="en-US" sz="2400" dirty="0" smtClean="0"/>
              <a:t>・原因不明</a:t>
            </a:r>
            <a:endParaRPr lang="en-US" altLang="ja-JP" sz="2400" dirty="0" smtClean="0"/>
          </a:p>
          <a:p>
            <a:pPr marL="0" indent="0">
              <a:buNone/>
            </a:pPr>
            <a:r>
              <a:rPr kumimoji="1" lang="ja-JP" altLang="en-US" dirty="0" smtClean="0"/>
              <a:t>・</a:t>
            </a:r>
            <a:r>
              <a:rPr kumimoji="1" lang="ja-JP" altLang="en-US" sz="2400" dirty="0" smtClean="0"/>
              <a:t>生物学的生成論（ドパミン仮説・ストレス脆弱性仮説・遺伝子）</a:t>
            </a:r>
            <a:endParaRPr lang="en-US" altLang="ja-JP" sz="2400" dirty="0"/>
          </a:p>
          <a:p>
            <a:pPr marL="0" indent="0">
              <a:buNone/>
            </a:pPr>
            <a:r>
              <a:rPr lang="en-US" altLang="ja-JP" sz="2400" dirty="0" smtClean="0">
                <a:solidFill>
                  <a:srgbClr val="FF0000"/>
                </a:solidFill>
              </a:rPr>
              <a:t>※</a:t>
            </a:r>
            <a:r>
              <a:rPr lang="ja-JP" altLang="en-US" sz="2400" dirty="0" smtClean="0">
                <a:solidFill>
                  <a:srgbClr val="FF0000"/>
                </a:solidFill>
              </a:rPr>
              <a:t>ドパミン仮説とは</a:t>
            </a:r>
            <a:endParaRPr lang="en-US" altLang="ja-JP" sz="2400" dirty="0" smtClean="0">
              <a:solidFill>
                <a:srgbClr val="FF0000"/>
              </a:solidFill>
            </a:endParaRPr>
          </a:p>
          <a:p>
            <a:pPr marL="0" indent="0">
              <a:buNone/>
            </a:pPr>
            <a:r>
              <a:rPr kumimoji="1" lang="ja-JP" altLang="en-US" sz="2400" dirty="0">
                <a:solidFill>
                  <a:srgbClr val="FF0000"/>
                </a:solidFill>
              </a:rPr>
              <a:t>　</a:t>
            </a:r>
            <a:r>
              <a:rPr kumimoji="1" lang="ja-JP" altLang="en-US" sz="2400" dirty="0" smtClean="0">
                <a:solidFill>
                  <a:srgbClr val="FF0000"/>
                </a:solidFill>
              </a:rPr>
              <a:t>　大脳の神経伝達物質ドパミンの代謝異常の結果発症する</a:t>
            </a:r>
            <a:endParaRPr kumimoji="1" lang="en-US" altLang="ja-JP" sz="2400" dirty="0" smtClean="0">
              <a:solidFill>
                <a:srgbClr val="FF0000"/>
              </a:solidFill>
            </a:endParaRPr>
          </a:p>
          <a:p>
            <a:pPr marL="0" indent="0">
              <a:buNone/>
            </a:pPr>
            <a:r>
              <a:rPr lang="ja-JP" altLang="en-US" sz="2400" dirty="0" smtClean="0"/>
              <a:t>＜特徴＞</a:t>
            </a:r>
            <a:endParaRPr lang="en-US" altLang="ja-JP" sz="2400" dirty="0" smtClean="0"/>
          </a:p>
          <a:p>
            <a:pPr marL="0" indent="0">
              <a:buNone/>
            </a:pPr>
            <a:r>
              <a:rPr kumimoji="1" lang="ja-JP" altLang="en-US" sz="2400" dirty="0" smtClean="0"/>
              <a:t>・思春期から青年期にかけて発病（発生率</a:t>
            </a:r>
            <a:r>
              <a:rPr kumimoji="1" lang="en-US" altLang="ja-JP" sz="2400" dirty="0" smtClean="0"/>
              <a:t>0.7</a:t>
            </a:r>
            <a:r>
              <a:rPr kumimoji="1" lang="ja-JP" altLang="en-US" sz="2400" dirty="0" smtClean="0"/>
              <a:t>％）</a:t>
            </a:r>
            <a:endParaRPr kumimoji="1" lang="en-US" altLang="ja-JP" sz="2400" dirty="0" smtClean="0"/>
          </a:p>
          <a:p>
            <a:pPr marL="0" indent="0">
              <a:buNone/>
            </a:pPr>
            <a:r>
              <a:rPr lang="ja-JP" altLang="en-US" sz="2400" dirty="0" smtClean="0"/>
              <a:t>・多くは慢性的に経過</a:t>
            </a:r>
            <a:endParaRPr lang="en-US" altLang="ja-JP" sz="2400" dirty="0" smtClean="0"/>
          </a:p>
          <a:p>
            <a:pPr marL="0" indent="0">
              <a:buNone/>
            </a:pPr>
            <a:r>
              <a:rPr kumimoji="1" lang="ja-JP" altLang="en-US" sz="2400" dirty="0" smtClean="0"/>
              <a:t>・自発性や対人接触の低下</a:t>
            </a:r>
            <a:endParaRPr kumimoji="1" lang="en-US" altLang="ja-JP" sz="2400" dirty="0" smtClean="0"/>
          </a:p>
          <a:p>
            <a:pPr marL="0" indent="0">
              <a:buNone/>
            </a:pPr>
            <a:r>
              <a:rPr lang="ja-JP" altLang="en-US" sz="2400" dirty="0" smtClean="0"/>
              <a:t>・社会生活の困難</a:t>
            </a:r>
            <a:endParaRPr lang="en-US" altLang="ja-JP" sz="2400" dirty="0" smtClean="0"/>
          </a:p>
          <a:p>
            <a:pPr marL="0" indent="0">
              <a:buNone/>
            </a:pPr>
            <a:r>
              <a:rPr kumimoji="1" lang="ja-JP" altLang="en-US" sz="2400" dirty="0" smtClean="0"/>
              <a:t>・高い再発頻度</a:t>
            </a:r>
            <a:endParaRPr kumimoji="1" lang="en-US" altLang="ja-JP" sz="2400" dirty="0" smtClean="0"/>
          </a:p>
        </p:txBody>
      </p:sp>
    </p:spTree>
    <p:extLst>
      <p:ext uri="{BB962C8B-B14F-4D97-AF65-F5344CB8AC3E}">
        <p14:creationId xmlns:p14="http://schemas.microsoft.com/office/powerpoint/2010/main" val="3306789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625600" y="660400"/>
            <a:ext cx="8991601" cy="1079500"/>
          </a:xfrm>
        </p:spPr>
        <p:txBody>
          <a:bodyPr>
            <a:normAutofit fontScale="90000"/>
          </a:bodyPr>
          <a:lstStyle/>
          <a:p>
            <a:r>
              <a:rPr kumimoji="1" lang="ja-JP" altLang="en-US" sz="3100" b="1" dirty="0" smtClean="0"/>
              <a:t>統合失調症の基本症状：クロウの分類と認知機能障害</a:t>
            </a:r>
            <a:r>
              <a:rPr kumimoji="1" lang="en-US" altLang="ja-JP" sz="3100" b="1" dirty="0" smtClean="0"/>
              <a:t/>
            </a:r>
            <a:br>
              <a:rPr kumimoji="1" lang="en-US" altLang="ja-JP" sz="3100" b="1" dirty="0" smtClean="0"/>
            </a:br>
            <a:r>
              <a:rPr kumimoji="1" lang="ja-JP" altLang="en-US" sz="2800" dirty="0" smtClean="0"/>
              <a:t>　</a:t>
            </a:r>
            <a:r>
              <a:rPr kumimoji="1" lang="ja-JP" altLang="en-US" sz="2400" dirty="0" smtClean="0"/>
              <a:t>クロウの分類</a:t>
            </a:r>
            <a:endParaRPr kumimoji="1" lang="ja-JP" altLang="en-US" sz="2400" dirty="0"/>
          </a:p>
        </p:txBody>
      </p:sp>
      <p:sp>
        <p:nvSpPr>
          <p:cNvPr id="3" name="コンテンツ プレースホルダー 2"/>
          <p:cNvSpPr>
            <a:spLocks noGrp="1"/>
          </p:cNvSpPr>
          <p:nvPr>
            <p:ph type="body" idx="1"/>
          </p:nvPr>
        </p:nvSpPr>
        <p:spPr>
          <a:xfrm>
            <a:off x="1435100" y="2286000"/>
            <a:ext cx="1371600" cy="1790700"/>
          </a:xfrm>
        </p:spPr>
        <p:txBody>
          <a:bodyPr/>
          <a:lstStyle/>
          <a:p>
            <a:pPr marL="0" indent="0">
              <a:buNone/>
            </a:pPr>
            <a:r>
              <a:rPr lang="ja-JP" altLang="en-US" sz="1800" dirty="0" smtClean="0"/>
              <a:t>クロウ</a:t>
            </a:r>
            <a:r>
              <a:rPr lang="en-US" altLang="ja-JP" sz="1600" dirty="0" smtClean="0"/>
              <a:t>(</a:t>
            </a:r>
            <a:r>
              <a:rPr lang="en-US" altLang="ja-JP" sz="1600" dirty="0" err="1" smtClean="0"/>
              <a:t>Crow.T</a:t>
            </a:r>
            <a:r>
              <a:rPr lang="en-US" altLang="ja-JP" sz="1600" dirty="0" smtClean="0"/>
              <a:t>.)</a:t>
            </a:r>
          </a:p>
          <a:p>
            <a:pPr marL="0" indent="0">
              <a:buNone/>
            </a:pPr>
            <a:r>
              <a:rPr lang="ja-JP" altLang="en-US" sz="1800" dirty="0" smtClean="0"/>
              <a:t>陽性症状　　　と</a:t>
            </a:r>
            <a:endParaRPr lang="en-US" altLang="ja-JP" sz="1800" dirty="0" smtClean="0"/>
          </a:p>
          <a:p>
            <a:pPr marL="0" indent="0">
              <a:buNone/>
            </a:pPr>
            <a:r>
              <a:rPr lang="ja-JP" altLang="en-US" sz="1800" dirty="0" smtClean="0"/>
              <a:t>陰性症状</a:t>
            </a:r>
            <a:endParaRPr kumimoji="1" lang="en-US" altLang="ja-JP" sz="1400" dirty="0" smtClean="0"/>
          </a:p>
        </p:txBody>
      </p:sp>
      <p:sp>
        <p:nvSpPr>
          <p:cNvPr id="14" name="コンテンツ プレースホルダー 13"/>
          <p:cNvSpPr>
            <a:spLocks noGrp="1"/>
          </p:cNvSpPr>
          <p:nvPr>
            <p:ph sz="quarter" idx="4"/>
          </p:nvPr>
        </p:nvSpPr>
        <p:spPr>
          <a:xfrm>
            <a:off x="2932426" y="1320800"/>
            <a:ext cx="8572184" cy="5359400"/>
          </a:xfrm>
        </p:spPr>
        <p:txBody>
          <a:bodyPr>
            <a:normAutofit/>
          </a:bodyPr>
          <a:lstStyle/>
          <a:p>
            <a:endParaRPr kumimoji="1" lang="en-US" altLang="ja-JP" dirty="0" smtClean="0"/>
          </a:p>
          <a:p>
            <a:pPr marL="0" indent="0">
              <a:buNone/>
            </a:pPr>
            <a:r>
              <a:rPr kumimoji="1" lang="ja-JP" altLang="en-US" dirty="0" smtClean="0"/>
              <a:t>　陽性症状：顕在化して目立った異常な症状のこと</a:t>
            </a:r>
            <a:endParaRPr kumimoji="1" lang="en-US" altLang="ja-JP" dirty="0" smtClean="0"/>
          </a:p>
          <a:p>
            <a:pPr marL="0" indent="0">
              <a:buNone/>
            </a:pPr>
            <a:r>
              <a:rPr lang="ja-JP" altLang="en-US" dirty="0" smtClean="0"/>
              <a:t>　　　　　　　</a:t>
            </a:r>
            <a:r>
              <a:rPr lang="ja-JP" altLang="en-US" sz="1400" dirty="0" smtClean="0"/>
              <a:t>＝誰からみても“おかしい”と思う症状</a:t>
            </a:r>
            <a:endParaRPr lang="en-US" altLang="ja-JP" sz="1400" dirty="0" smtClean="0"/>
          </a:p>
          <a:p>
            <a:pPr marL="0" indent="0">
              <a:buNone/>
            </a:pPr>
            <a:r>
              <a:rPr kumimoji="1" lang="ja-JP" altLang="en-US" sz="1400" dirty="0" smtClean="0"/>
              <a:t>　　　　　　　　　幻覚：感覚、知覚の障害⇒幻聴・体感幻覚・幻視・幻味・幻臭など</a:t>
            </a:r>
            <a:endParaRPr kumimoji="1" lang="en-US" altLang="ja-JP" sz="1400" dirty="0" smtClean="0"/>
          </a:p>
          <a:p>
            <a:pPr marL="0" indent="0">
              <a:buNone/>
            </a:pPr>
            <a:r>
              <a:rPr lang="ja-JP" altLang="en-US" sz="1400" dirty="0" smtClean="0"/>
              <a:t>　　　　　　　　　　　　実際には存在しないものが聴こえたり見えたりする。</a:t>
            </a:r>
            <a:endParaRPr kumimoji="1" lang="en-US" altLang="ja-JP" sz="1400" dirty="0" smtClean="0"/>
          </a:p>
          <a:p>
            <a:pPr marL="0" indent="0">
              <a:buNone/>
            </a:pPr>
            <a:r>
              <a:rPr lang="ja-JP" altLang="en-US" sz="1400" dirty="0" smtClean="0"/>
              <a:t>　　　　　　　　　妄想：思考過程の障害⇒被害妄想・関係妄想・注察妄想・誇大妄想・血統妄想</a:t>
            </a:r>
            <a:endParaRPr lang="en-US" altLang="ja-JP" sz="1400" dirty="0" smtClean="0"/>
          </a:p>
          <a:p>
            <a:pPr marL="0" indent="0">
              <a:buNone/>
            </a:pPr>
            <a:r>
              <a:rPr lang="ja-JP" altLang="en-US" sz="1400" dirty="0" smtClean="0"/>
              <a:t>　　　　　　　　　　　　　　　　　　　　嫉妬妄想・恋愛妄想・追跡妄想・被毒妄想・心気妄想など</a:t>
            </a:r>
            <a:endParaRPr lang="en-US" altLang="ja-JP" sz="1400" dirty="0" smtClean="0"/>
          </a:p>
          <a:p>
            <a:pPr marL="0" indent="0">
              <a:buNone/>
            </a:pPr>
            <a:r>
              <a:rPr kumimoji="1" lang="ja-JP" altLang="en-US" sz="1400" dirty="0" smtClean="0"/>
              <a:t>　　　　　　　　　思考障害：思路障害・思考体験の障害・思考内容の障害</a:t>
            </a:r>
            <a:endParaRPr kumimoji="1" lang="en-US" altLang="ja-JP" sz="1400" dirty="0" smtClean="0"/>
          </a:p>
          <a:p>
            <a:pPr marL="0" indent="0">
              <a:buNone/>
            </a:pPr>
            <a:r>
              <a:rPr lang="ja-JP" altLang="en-US" dirty="0" smtClean="0"/>
              <a:t>　陰性症状：正常機能が欠如した目立たない症状のこと</a:t>
            </a:r>
            <a:endParaRPr lang="en-US" altLang="ja-JP" dirty="0" smtClean="0"/>
          </a:p>
          <a:p>
            <a:pPr marL="0" indent="0">
              <a:buNone/>
            </a:pPr>
            <a:r>
              <a:rPr kumimoji="1" lang="ja-JP" altLang="en-US" dirty="0" smtClean="0"/>
              <a:t>　　　　　　意思発動性の低下（感情鈍麻・意欲低下）や感情の平板化</a:t>
            </a:r>
            <a:endParaRPr kumimoji="1" lang="en-US" altLang="ja-JP" dirty="0" smtClean="0"/>
          </a:p>
          <a:p>
            <a:pPr marL="0" indent="0">
              <a:buNone/>
            </a:pPr>
            <a:r>
              <a:rPr lang="ja-JP" altLang="en-US" dirty="0" smtClean="0"/>
              <a:t>　　　　　　他者との関りに興味を失う、引きこもり、片付けない</a:t>
            </a:r>
            <a:endParaRPr lang="en-US" altLang="ja-JP" dirty="0" smtClean="0"/>
          </a:p>
          <a:p>
            <a:pPr marL="0" indent="0">
              <a:buNone/>
            </a:pPr>
            <a:endParaRPr lang="en-US" altLang="ja-JP" dirty="0" smtClean="0"/>
          </a:p>
          <a:p>
            <a:pPr marL="0" indent="0">
              <a:buNone/>
            </a:pPr>
            <a:endParaRPr lang="en-US" altLang="ja-JP" dirty="0" smtClean="0"/>
          </a:p>
          <a:p>
            <a:pPr marL="0" indent="0">
              <a:buNone/>
            </a:pPr>
            <a:endParaRPr lang="en-US" altLang="ja-JP" dirty="0" smtClean="0"/>
          </a:p>
          <a:p>
            <a:pPr marL="0" indent="0">
              <a:buNone/>
            </a:pPr>
            <a:endParaRPr lang="en-US" altLang="ja-JP" dirty="0" smtClean="0"/>
          </a:p>
        </p:txBody>
      </p:sp>
      <p:sp>
        <p:nvSpPr>
          <p:cNvPr id="15" name="左大かっこ 14"/>
          <p:cNvSpPr/>
          <p:nvPr/>
        </p:nvSpPr>
        <p:spPr>
          <a:xfrm>
            <a:off x="2932426" y="1949451"/>
            <a:ext cx="256543" cy="2355849"/>
          </a:xfrm>
          <a:prstGeom prst="leftBracket">
            <a:avLst/>
          </a:prstGeom>
        </p:spPr>
        <p:style>
          <a:lnRef idx="1">
            <a:schemeClr val="accent2"/>
          </a:lnRef>
          <a:fillRef idx="0">
            <a:schemeClr val="accent2"/>
          </a:fillRef>
          <a:effectRef idx="0">
            <a:schemeClr val="accent2"/>
          </a:effectRef>
          <a:fontRef idx="minor">
            <a:schemeClr val="tx1"/>
          </a:fontRef>
        </p:style>
        <p:txBody>
          <a:bodyPr rtlCol="0" anchor="ctr"/>
          <a:lstStyle/>
          <a:p>
            <a:pPr algn="ctr"/>
            <a:endParaRPr kumimoji="1" lang="ja-JP" altLang="en-US"/>
          </a:p>
        </p:txBody>
      </p:sp>
    </p:spTree>
    <p:extLst>
      <p:ext uri="{BB962C8B-B14F-4D97-AF65-F5344CB8AC3E}">
        <p14:creationId xmlns:p14="http://schemas.microsoft.com/office/powerpoint/2010/main" val="1315341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タイトル 6"/>
          <p:cNvSpPr>
            <a:spLocks noGrp="1"/>
          </p:cNvSpPr>
          <p:nvPr>
            <p:ph type="title"/>
          </p:nvPr>
        </p:nvSpPr>
        <p:spPr>
          <a:xfrm>
            <a:off x="1879600" y="749300"/>
            <a:ext cx="2806700" cy="546100"/>
          </a:xfrm>
        </p:spPr>
        <p:txBody>
          <a:bodyPr>
            <a:normAutofit/>
          </a:bodyPr>
          <a:lstStyle/>
          <a:p>
            <a:r>
              <a:rPr kumimoji="1" lang="ja-JP" altLang="en-US" sz="2800" dirty="0" smtClean="0"/>
              <a:t>認知機能障害</a:t>
            </a:r>
            <a:endParaRPr kumimoji="1" lang="ja-JP" altLang="en-US" sz="2800" dirty="0"/>
          </a:p>
        </p:txBody>
      </p:sp>
      <p:sp>
        <p:nvSpPr>
          <p:cNvPr id="8" name="コンテンツ プレースホルダー 7"/>
          <p:cNvSpPr>
            <a:spLocks noGrp="1"/>
          </p:cNvSpPr>
          <p:nvPr>
            <p:ph sz="half" idx="1"/>
          </p:nvPr>
        </p:nvSpPr>
        <p:spPr>
          <a:xfrm>
            <a:off x="2374900" y="1295400"/>
            <a:ext cx="9080500" cy="1320800"/>
          </a:xfrm>
        </p:spPr>
        <p:txBody>
          <a:bodyPr>
            <a:normAutofit/>
          </a:bodyPr>
          <a:lstStyle/>
          <a:p>
            <a:pPr marL="0" indent="0">
              <a:buNone/>
            </a:pPr>
            <a:r>
              <a:rPr kumimoji="1" lang="ja-JP" altLang="en-US" sz="2000" dirty="0" smtClean="0"/>
              <a:t>選択的注意の低下：周囲の様々な刺激を選んで注意を向けることが出来ない</a:t>
            </a:r>
            <a:endParaRPr lang="en-US" altLang="ja-JP" sz="2000" dirty="0"/>
          </a:p>
          <a:p>
            <a:pPr marL="0" indent="0">
              <a:buNone/>
            </a:pPr>
            <a:r>
              <a:rPr kumimoji="1" lang="ja-JP" altLang="en-US" sz="2000" dirty="0" smtClean="0"/>
              <a:t>比較照合の低下：過去の記憶と比較して判断できない</a:t>
            </a:r>
            <a:endParaRPr kumimoji="1" lang="en-US" altLang="ja-JP" sz="2000" dirty="0" smtClean="0"/>
          </a:p>
          <a:p>
            <a:pPr marL="0" indent="0">
              <a:buNone/>
            </a:pPr>
            <a:r>
              <a:rPr kumimoji="1" lang="ja-JP" altLang="en-US" sz="2000" dirty="0" smtClean="0"/>
              <a:t>概念形成の低下：物事をグループ化して概念化できない</a:t>
            </a:r>
            <a:endParaRPr kumimoji="1" lang="ja-JP" altLang="en-US" sz="2000" dirty="0"/>
          </a:p>
        </p:txBody>
      </p:sp>
    </p:spTree>
    <p:extLst>
      <p:ext uri="{BB962C8B-B14F-4D97-AF65-F5344CB8AC3E}">
        <p14:creationId xmlns:p14="http://schemas.microsoft.com/office/powerpoint/2010/main" val="42322499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663700" y="446088"/>
            <a:ext cx="6908800" cy="811212"/>
          </a:xfrm>
        </p:spPr>
        <p:txBody>
          <a:bodyPr>
            <a:normAutofit/>
          </a:bodyPr>
          <a:lstStyle/>
          <a:p>
            <a:r>
              <a:rPr kumimoji="1" lang="ja-JP" altLang="en-US" sz="3200" b="1" dirty="0" smtClean="0"/>
              <a:t>統合失調症の型</a:t>
            </a:r>
            <a:endParaRPr kumimoji="1" lang="ja-JP" altLang="en-US" sz="3200" b="1" dirty="0"/>
          </a:p>
        </p:txBody>
      </p:sp>
      <p:sp>
        <p:nvSpPr>
          <p:cNvPr id="4" name="コンテンツ プレースホルダー 3"/>
          <p:cNvSpPr>
            <a:spLocks noGrp="1"/>
          </p:cNvSpPr>
          <p:nvPr>
            <p:ph idx="1"/>
          </p:nvPr>
        </p:nvSpPr>
        <p:spPr>
          <a:xfrm>
            <a:off x="3098800" y="1257300"/>
            <a:ext cx="8851900" cy="5016500"/>
          </a:xfrm>
        </p:spPr>
        <p:txBody>
          <a:bodyPr>
            <a:normAutofit fontScale="92500"/>
          </a:bodyPr>
          <a:lstStyle/>
          <a:p>
            <a:pPr marL="0" indent="0">
              <a:buNone/>
            </a:pPr>
            <a:r>
              <a:rPr kumimoji="1" lang="ja-JP" altLang="en-US" b="1" dirty="0" smtClean="0"/>
              <a:t>緊張型</a:t>
            </a:r>
            <a:r>
              <a:rPr kumimoji="1" lang="ja-JP" altLang="en-US" dirty="0" smtClean="0"/>
              <a:t>：陽性症状が中心、短期で回復する事も見られる。</a:t>
            </a:r>
            <a:endParaRPr kumimoji="1" lang="en-US" altLang="ja-JP" dirty="0" smtClean="0"/>
          </a:p>
          <a:p>
            <a:pPr marL="0" indent="0">
              <a:buNone/>
            </a:pPr>
            <a:r>
              <a:rPr lang="ja-JP" altLang="en-US" dirty="0"/>
              <a:t>　</a:t>
            </a:r>
            <a:r>
              <a:rPr lang="ja-JP" altLang="en-US" dirty="0" smtClean="0"/>
              <a:t>　　　筋肉の運動や精神の緊張が中心。</a:t>
            </a:r>
            <a:r>
              <a:rPr lang="en-US" altLang="ja-JP" dirty="0" smtClean="0"/>
              <a:t>10</a:t>
            </a:r>
            <a:r>
              <a:rPr lang="ja-JP" altLang="en-US" dirty="0" smtClean="0"/>
              <a:t>代後半から</a:t>
            </a:r>
            <a:r>
              <a:rPr lang="en-US" altLang="ja-JP" dirty="0" smtClean="0"/>
              <a:t>20</a:t>
            </a:r>
            <a:r>
              <a:rPr lang="ja-JP" altLang="en-US" dirty="0" smtClean="0"/>
              <a:t>代の青年期に急性に発症</a:t>
            </a:r>
            <a:endParaRPr lang="en-US" altLang="ja-JP" dirty="0" smtClean="0"/>
          </a:p>
          <a:p>
            <a:pPr marL="0" indent="0">
              <a:buNone/>
            </a:pPr>
            <a:r>
              <a:rPr lang="ja-JP" altLang="en-US" dirty="0" smtClean="0"/>
              <a:t>　　　　し、不安や緊張から混乱し著しい精神運動興奮を中心とする。</a:t>
            </a:r>
            <a:endParaRPr lang="en-US" altLang="ja-JP" dirty="0" smtClean="0"/>
          </a:p>
          <a:p>
            <a:pPr marL="0" indent="0">
              <a:buNone/>
            </a:pPr>
            <a:endParaRPr kumimoji="1" lang="en-US" altLang="ja-JP" dirty="0"/>
          </a:p>
          <a:p>
            <a:pPr marL="0" indent="0">
              <a:buNone/>
            </a:pPr>
            <a:r>
              <a:rPr kumimoji="1" lang="ja-JP" altLang="en-US" b="1" dirty="0" smtClean="0"/>
              <a:t>破瓜型</a:t>
            </a:r>
            <a:r>
              <a:rPr kumimoji="1" lang="ja-JP" altLang="en-US" dirty="0" smtClean="0"/>
              <a:t>（解体型）：思春期に発症し陰性症状が中心</a:t>
            </a:r>
            <a:endParaRPr kumimoji="1" lang="en-US" altLang="ja-JP" dirty="0" smtClean="0"/>
          </a:p>
          <a:p>
            <a:pPr marL="0" indent="0">
              <a:buNone/>
            </a:pPr>
            <a:r>
              <a:rPr lang="ja-JP" altLang="en-US" dirty="0"/>
              <a:t>　</a:t>
            </a:r>
            <a:r>
              <a:rPr lang="ja-JP" altLang="en-US" dirty="0" smtClean="0"/>
              <a:t>　　　　　　　　思春期に周囲には目立たず穏やかに発症して、退行してまとまり</a:t>
            </a:r>
            <a:endParaRPr lang="en-US" altLang="ja-JP" dirty="0" smtClean="0"/>
          </a:p>
          <a:p>
            <a:pPr marL="0" indent="0">
              <a:buNone/>
            </a:pPr>
            <a:r>
              <a:rPr lang="ja-JP" altLang="en-US" dirty="0" smtClean="0"/>
              <a:t>　　　　　　　　　の無い思考を示し、陰性症状を中心に感情の平板化、人格水準の</a:t>
            </a:r>
            <a:endParaRPr lang="en-US" altLang="ja-JP" dirty="0" smtClean="0"/>
          </a:p>
          <a:p>
            <a:pPr marL="0" indent="0">
              <a:buNone/>
            </a:pPr>
            <a:r>
              <a:rPr lang="ja-JP" altLang="en-US" dirty="0"/>
              <a:t>　</a:t>
            </a:r>
            <a:r>
              <a:rPr lang="ja-JP" altLang="en-US" dirty="0" smtClean="0"/>
              <a:t>　　　　　　　　低下をきたし、いわゆる統合失調症の残遺状態に至る。</a:t>
            </a:r>
            <a:endParaRPr kumimoji="1" lang="en-US" altLang="ja-JP" dirty="0" smtClean="0"/>
          </a:p>
          <a:p>
            <a:pPr marL="0" indent="0">
              <a:buNone/>
            </a:pPr>
            <a:r>
              <a:rPr lang="ja-JP" altLang="en-US" b="1" dirty="0" smtClean="0"/>
              <a:t>妄想型</a:t>
            </a:r>
            <a:r>
              <a:rPr lang="ja-JP" altLang="en-US" dirty="0" smtClean="0"/>
              <a:t>：被害関係妄想が中心</a:t>
            </a:r>
            <a:endParaRPr lang="en-US" altLang="ja-JP" dirty="0" smtClean="0"/>
          </a:p>
          <a:p>
            <a:pPr marL="0" indent="0">
              <a:buNone/>
            </a:pPr>
            <a:r>
              <a:rPr kumimoji="1" lang="ja-JP" altLang="en-US" dirty="0"/>
              <a:t>　</a:t>
            </a:r>
            <a:r>
              <a:rPr kumimoji="1" lang="ja-JP" altLang="en-US" dirty="0" smtClean="0"/>
              <a:t>　　　幻覚・妄想を中心とし、特に陰性症状がみられないか、見られても軽いもの</a:t>
            </a:r>
            <a:endParaRPr kumimoji="1" lang="en-US" altLang="ja-JP" dirty="0" smtClean="0"/>
          </a:p>
          <a:p>
            <a:pPr marL="0" indent="0">
              <a:buNone/>
            </a:pPr>
            <a:r>
              <a:rPr kumimoji="1" lang="ja-JP" altLang="en-US" dirty="0" smtClean="0"/>
              <a:t>　　　</a:t>
            </a:r>
            <a:r>
              <a:rPr lang="ja-JP" altLang="en-US" dirty="0"/>
              <a:t>　をいう。多くの場合</a:t>
            </a:r>
            <a:r>
              <a:rPr lang="ja-JP" altLang="en-US" dirty="0" smtClean="0"/>
              <a:t>は治療的な信頼関係が成立せず薬物療法も効果があらわ</a:t>
            </a:r>
            <a:endParaRPr lang="en-US" altLang="ja-JP" dirty="0" smtClean="0"/>
          </a:p>
          <a:p>
            <a:pPr marL="0" indent="0">
              <a:buNone/>
            </a:pPr>
            <a:r>
              <a:rPr lang="ja-JP" altLang="en-US" dirty="0" smtClean="0"/>
              <a:t>　　　　れにくい。</a:t>
            </a:r>
            <a:endParaRPr kumimoji="1" lang="ja-JP" altLang="en-US" dirty="0"/>
          </a:p>
        </p:txBody>
      </p:sp>
      <p:sp>
        <p:nvSpPr>
          <p:cNvPr id="5" name="テキスト プレースホルダー 4"/>
          <p:cNvSpPr>
            <a:spLocks noGrp="1"/>
          </p:cNvSpPr>
          <p:nvPr>
            <p:ph type="body" sz="half" idx="2"/>
          </p:nvPr>
        </p:nvSpPr>
        <p:spPr>
          <a:xfrm>
            <a:off x="1422401" y="1346200"/>
            <a:ext cx="990599" cy="4514849"/>
          </a:xfrm>
        </p:spPr>
        <p:txBody>
          <a:bodyPr>
            <a:normAutofit/>
          </a:bodyPr>
          <a:lstStyle/>
          <a:p>
            <a:endParaRPr kumimoji="1" lang="en-US" altLang="ja-JP" sz="2000" dirty="0" smtClean="0"/>
          </a:p>
          <a:p>
            <a:endParaRPr lang="en-US" altLang="ja-JP" sz="2000" dirty="0" smtClean="0"/>
          </a:p>
          <a:p>
            <a:endParaRPr kumimoji="1" lang="en-US" altLang="ja-JP" sz="2000" dirty="0" smtClean="0"/>
          </a:p>
          <a:p>
            <a:r>
              <a:rPr kumimoji="1" lang="ja-JP" altLang="en-US" sz="2000" b="1" dirty="0" smtClean="0"/>
              <a:t>緊張型</a:t>
            </a:r>
            <a:endParaRPr kumimoji="1" lang="en-US" altLang="ja-JP" sz="2000" b="1" dirty="0" smtClean="0"/>
          </a:p>
          <a:p>
            <a:r>
              <a:rPr lang="ja-JP" altLang="en-US" sz="2000" b="1" dirty="0" smtClean="0"/>
              <a:t>破瓜型</a:t>
            </a:r>
            <a:endParaRPr lang="en-US" altLang="ja-JP" sz="2000" b="1" dirty="0" smtClean="0"/>
          </a:p>
          <a:p>
            <a:r>
              <a:rPr kumimoji="1" lang="ja-JP" altLang="en-US" sz="2000" b="1" dirty="0" smtClean="0"/>
              <a:t>妄想型</a:t>
            </a:r>
            <a:endParaRPr kumimoji="1" lang="ja-JP" altLang="en-US" sz="2000" b="1" dirty="0"/>
          </a:p>
        </p:txBody>
      </p:sp>
      <p:sp>
        <p:nvSpPr>
          <p:cNvPr id="12" name="左大かっこ 11"/>
          <p:cNvSpPr/>
          <p:nvPr/>
        </p:nvSpPr>
        <p:spPr>
          <a:xfrm>
            <a:off x="2806700" y="1612900"/>
            <a:ext cx="152400" cy="3162300"/>
          </a:xfrm>
          <a:prstGeom prst="leftBracket">
            <a:avLst/>
          </a:prstGeom>
        </p:spPr>
        <p:style>
          <a:lnRef idx="1">
            <a:schemeClr val="accent2"/>
          </a:lnRef>
          <a:fillRef idx="0">
            <a:schemeClr val="accent2"/>
          </a:fillRef>
          <a:effectRef idx="0">
            <a:schemeClr val="accent2"/>
          </a:effectRef>
          <a:fontRef idx="minor">
            <a:schemeClr val="tx1"/>
          </a:fontRef>
        </p:style>
        <p:txBody>
          <a:bodyPr rtlCol="0" anchor="ctr"/>
          <a:lstStyle/>
          <a:p>
            <a:pPr algn="ctr"/>
            <a:endParaRPr kumimoji="1" lang="ja-JP" altLang="en-US"/>
          </a:p>
        </p:txBody>
      </p:sp>
    </p:spTree>
    <p:extLst>
      <p:ext uri="{BB962C8B-B14F-4D97-AF65-F5344CB8AC3E}">
        <p14:creationId xmlns:p14="http://schemas.microsoft.com/office/powerpoint/2010/main" val="19088036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739900" y="711200"/>
            <a:ext cx="9093200" cy="584200"/>
          </a:xfrm>
        </p:spPr>
        <p:txBody>
          <a:bodyPr>
            <a:noAutofit/>
          </a:bodyPr>
          <a:lstStyle/>
          <a:p>
            <a:r>
              <a:rPr kumimoji="1" lang="ja-JP" altLang="en-US" sz="3200" b="1" dirty="0" smtClean="0"/>
              <a:t>統合失調症の基本症状：シュナイダーの分類</a:t>
            </a:r>
            <a:r>
              <a:rPr kumimoji="1" lang="en-US" altLang="ja-JP" sz="3200" b="1" dirty="0" smtClean="0"/>
              <a:t/>
            </a:r>
            <a:br>
              <a:rPr kumimoji="1" lang="en-US" altLang="ja-JP" sz="3200" b="1" dirty="0" smtClean="0"/>
            </a:br>
            <a:endParaRPr kumimoji="1" lang="ja-JP" altLang="en-US" sz="3200" b="1" dirty="0"/>
          </a:p>
        </p:txBody>
      </p:sp>
      <p:sp>
        <p:nvSpPr>
          <p:cNvPr id="3" name="コンテンツ プレースホルダー 2"/>
          <p:cNvSpPr>
            <a:spLocks noGrp="1"/>
          </p:cNvSpPr>
          <p:nvPr>
            <p:ph idx="1"/>
          </p:nvPr>
        </p:nvSpPr>
        <p:spPr>
          <a:xfrm>
            <a:off x="901700" y="1449387"/>
            <a:ext cx="10769600" cy="5083176"/>
          </a:xfrm>
        </p:spPr>
        <p:txBody>
          <a:bodyPr>
            <a:normAutofit lnSpcReduction="10000"/>
          </a:bodyPr>
          <a:lstStyle/>
          <a:p>
            <a:pPr marL="0" indent="0">
              <a:buNone/>
            </a:pPr>
            <a:r>
              <a:rPr lang="ja-JP" altLang="en-US" sz="2000" b="1" dirty="0"/>
              <a:t>一</a:t>
            </a:r>
            <a:r>
              <a:rPr kumimoji="1" lang="ja-JP" altLang="en-US" sz="2000" b="1" dirty="0" smtClean="0"/>
              <a:t>級症状</a:t>
            </a:r>
            <a:endParaRPr kumimoji="1" lang="en-US" altLang="ja-JP" sz="2000" b="1" dirty="0" smtClean="0"/>
          </a:p>
          <a:p>
            <a:pPr marL="0" indent="0">
              <a:buNone/>
            </a:pPr>
            <a:r>
              <a:rPr lang="en-US" altLang="ja-JP" sz="2000" dirty="0" smtClean="0"/>
              <a:t>1.</a:t>
            </a:r>
            <a:r>
              <a:rPr lang="ja-JP" altLang="en-US" sz="2000" dirty="0" smtClean="0"/>
              <a:t>思考化声</a:t>
            </a:r>
            <a:endParaRPr lang="en-US" altLang="ja-JP" sz="2000" dirty="0" smtClean="0"/>
          </a:p>
          <a:p>
            <a:pPr marL="0" indent="0">
              <a:buNone/>
            </a:pPr>
            <a:r>
              <a:rPr kumimoji="1" lang="en-US" altLang="ja-JP" sz="2000" dirty="0" smtClean="0"/>
              <a:t>2.</a:t>
            </a:r>
            <a:r>
              <a:rPr kumimoji="1" lang="ja-JP" altLang="en-US" sz="2000" dirty="0" smtClean="0"/>
              <a:t>応答形式の幻聴</a:t>
            </a:r>
            <a:endParaRPr kumimoji="1" lang="en-US" altLang="ja-JP" sz="2000" dirty="0" smtClean="0"/>
          </a:p>
          <a:p>
            <a:pPr marL="0" indent="0">
              <a:buNone/>
            </a:pPr>
            <a:r>
              <a:rPr lang="en-US" altLang="ja-JP" sz="2000" dirty="0" smtClean="0"/>
              <a:t>3.</a:t>
            </a:r>
            <a:r>
              <a:rPr lang="ja-JP" altLang="en-US" sz="2000" dirty="0" smtClean="0"/>
              <a:t>自己の批判に干渉する幻聴</a:t>
            </a:r>
            <a:endParaRPr lang="en-US" altLang="ja-JP" sz="2000" dirty="0" smtClean="0"/>
          </a:p>
          <a:p>
            <a:pPr marL="0" indent="0">
              <a:buNone/>
            </a:pPr>
            <a:r>
              <a:rPr kumimoji="1" lang="en-US" altLang="ja-JP" sz="2000" dirty="0" smtClean="0"/>
              <a:t>4.</a:t>
            </a:r>
            <a:r>
              <a:rPr kumimoji="1" lang="ja-JP" altLang="en-US" sz="2000" dirty="0" smtClean="0"/>
              <a:t>身体的被影響体験（体感幻覚）</a:t>
            </a:r>
            <a:endParaRPr kumimoji="1" lang="en-US" altLang="ja-JP" sz="2000" dirty="0" smtClean="0"/>
          </a:p>
          <a:p>
            <a:pPr marL="0" indent="0">
              <a:buNone/>
            </a:pPr>
            <a:r>
              <a:rPr lang="en-US" altLang="ja-JP" sz="2000" dirty="0" smtClean="0"/>
              <a:t>5.</a:t>
            </a:r>
            <a:r>
              <a:rPr lang="ja-JP" altLang="en-US" sz="2000" dirty="0" smtClean="0"/>
              <a:t>思考奪取（自分の知識を抜き取られる感覚）とその他の思考への影響</a:t>
            </a:r>
            <a:endParaRPr lang="en-US" altLang="ja-JP" sz="2000" dirty="0" smtClean="0"/>
          </a:p>
          <a:p>
            <a:pPr marL="0" indent="0">
              <a:buNone/>
            </a:pPr>
            <a:r>
              <a:rPr kumimoji="1" lang="en-US" altLang="ja-JP" sz="2000" dirty="0" smtClean="0"/>
              <a:t>6.</a:t>
            </a:r>
            <a:r>
              <a:rPr kumimoji="1" lang="ja-JP" altLang="en-US" sz="2000" dirty="0" smtClean="0"/>
              <a:t>妄想知覚</a:t>
            </a:r>
            <a:endParaRPr kumimoji="1" lang="en-US" altLang="ja-JP" sz="2000" dirty="0" smtClean="0"/>
          </a:p>
          <a:p>
            <a:pPr marL="0" indent="0">
              <a:buNone/>
            </a:pPr>
            <a:r>
              <a:rPr lang="en-US" altLang="ja-JP" sz="2000" dirty="0" smtClean="0"/>
              <a:t>7.</a:t>
            </a:r>
            <a:r>
              <a:rPr lang="ja-JP" altLang="en-US" sz="2000" dirty="0" smtClean="0"/>
              <a:t>感情や衝動や意思の領域にあらわれるその他の作為・被影響体験</a:t>
            </a:r>
            <a:endParaRPr lang="en-US" altLang="ja-JP" sz="2000" dirty="0" smtClean="0"/>
          </a:p>
          <a:p>
            <a:pPr marL="0" indent="0">
              <a:buNone/>
            </a:pPr>
            <a:r>
              <a:rPr lang="en-US" altLang="ja-JP" sz="2000" dirty="0" smtClean="0"/>
              <a:t>8.</a:t>
            </a:r>
            <a:r>
              <a:rPr lang="ja-JP" altLang="en-US" sz="2000" dirty="0" smtClean="0"/>
              <a:t>思考伝播</a:t>
            </a:r>
            <a:endParaRPr lang="en-US" altLang="ja-JP" sz="2000" dirty="0" smtClean="0"/>
          </a:p>
          <a:p>
            <a:pPr marL="0" indent="0">
              <a:buNone/>
            </a:pPr>
            <a:r>
              <a:rPr lang="ja-JP" altLang="en-US" sz="2000" b="1" dirty="0" smtClean="0"/>
              <a:t>二級症状</a:t>
            </a:r>
            <a:endParaRPr lang="en-US" altLang="ja-JP" sz="2000" b="1" dirty="0" smtClean="0"/>
          </a:p>
          <a:p>
            <a:pPr marL="0" indent="0">
              <a:buNone/>
            </a:pPr>
            <a:r>
              <a:rPr lang="ja-JP" altLang="en-US" sz="2000" dirty="0" smtClean="0"/>
              <a:t>診断上それほどの重みのないもの</a:t>
            </a:r>
            <a:endParaRPr lang="en-US" altLang="ja-JP" sz="2000" dirty="0" smtClean="0"/>
          </a:p>
          <a:p>
            <a:pPr marL="0" indent="0">
              <a:buNone/>
            </a:pPr>
            <a:r>
              <a:rPr lang="ja-JP" altLang="en-US" sz="1800" dirty="0" smtClean="0"/>
              <a:t>（その他の幻覚・思考制止・観念奔逸・錯乱と困惑・強迫行為・妄想着想・隔離体験・気分変調）</a:t>
            </a:r>
            <a:endParaRPr lang="en-US" altLang="ja-JP" sz="2000" b="1" dirty="0" smtClean="0"/>
          </a:p>
        </p:txBody>
      </p:sp>
    </p:spTree>
    <p:extLst>
      <p:ext uri="{BB962C8B-B14F-4D97-AF65-F5344CB8AC3E}">
        <p14:creationId xmlns:p14="http://schemas.microsoft.com/office/powerpoint/2010/main" val="2386015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676401" y="624110"/>
            <a:ext cx="9828212" cy="658590"/>
          </a:xfrm>
        </p:spPr>
        <p:txBody>
          <a:bodyPr>
            <a:noAutofit/>
          </a:bodyPr>
          <a:lstStyle/>
          <a:p>
            <a:r>
              <a:rPr lang="ja-JP" altLang="en-US" sz="4000" b="1" dirty="0" smtClean="0"/>
              <a:t>統合失調症患者の精神症状の理解</a:t>
            </a:r>
            <a:br>
              <a:rPr lang="ja-JP" altLang="en-US" sz="4000" b="1" dirty="0" smtClean="0"/>
            </a:br>
            <a:endParaRPr kumimoji="1" lang="ja-JP" altLang="en-US" sz="4000" b="1" dirty="0"/>
          </a:p>
        </p:txBody>
      </p:sp>
      <p:sp>
        <p:nvSpPr>
          <p:cNvPr id="3" name="コンテンツ プレースホルダー 2"/>
          <p:cNvSpPr>
            <a:spLocks noGrp="1"/>
          </p:cNvSpPr>
          <p:nvPr>
            <p:ph idx="1"/>
          </p:nvPr>
        </p:nvSpPr>
        <p:spPr>
          <a:xfrm>
            <a:off x="1676401" y="1409700"/>
            <a:ext cx="9828211" cy="5168900"/>
          </a:xfrm>
        </p:spPr>
        <p:txBody>
          <a:bodyPr>
            <a:normAutofit/>
          </a:bodyPr>
          <a:lstStyle/>
          <a:p>
            <a:pPr marL="0" indent="0">
              <a:buNone/>
            </a:pPr>
            <a:r>
              <a:rPr lang="en-US" altLang="ja-JP" sz="2800" b="1" dirty="0" smtClean="0"/>
              <a:t>1.</a:t>
            </a:r>
            <a:r>
              <a:rPr lang="ja-JP" altLang="en-US" sz="2800" b="1" dirty="0" smtClean="0"/>
              <a:t>知覚</a:t>
            </a:r>
            <a:r>
              <a:rPr lang="ja-JP" altLang="en-US" sz="2800" b="1" dirty="0"/>
              <a:t>の</a:t>
            </a:r>
            <a:r>
              <a:rPr lang="ja-JP" altLang="en-US" sz="2800" b="1" dirty="0" smtClean="0"/>
              <a:t>障害</a:t>
            </a:r>
            <a:endParaRPr lang="en-US" altLang="ja-JP" sz="2800" b="1" dirty="0" smtClean="0"/>
          </a:p>
          <a:p>
            <a:pPr marL="0" indent="0">
              <a:buNone/>
            </a:pPr>
            <a:r>
              <a:rPr lang="ja-JP" altLang="en-US" sz="2400" b="1" dirty="0" smtClean="0"/>
              <a:t>幻覚</a:t>
            </a:r>
            <a:r>
              <a:rPr lang="ja-JP" altLang="en-US" sz="2400" b="1" dirty="0"/>
              <a:t>とは</a:t>
            </a:r>
          </a:p>
          <a:p>
            <a:pPr marL="0" indent="0">
              <a:buNone/>
            </a:pPr>
            <a:r>
              <a:rPr lang="ja-JP" altLang="en-US" dirty="0"/>
              <a:t>　</a:t>
            </a:r>
            <a:r>
              <a:rPr lang="ja-JP" altLang="en-US" sz="2000" dirty="0"/>
              <a:t>外界からの感覚刺激なしに知覚される異常体験、幻視・幻聴・幻味・幻臭・</a:t>
            </a:r>
            <a:r>
              <a:rPr lang="ja-JP" altLang="en-US" sz="2000" dirty="0" smtClean="0"/>
              <a:t>幻触</a:t>
            </a:r>
            <a:endParaRPr lang="en-US" altLang="ja-JP" sz="2000" dirty="0" smtClean="0"/>
          </a:p>
          <a:p>
            <a:pPr marL="0" indent="0">
              <a:buNone/>
            </a:pPr>
            <a:r>
              <a:rPr lang="ja-JP" altLang="en-US" sz="2000" dirty="0" smtClean="0"/>
              <a:t>実在</a:t>
            </a:r>
            <a:r>
              <a:rPr lang="ja-JP" altLang="en-US" sz="2000" dirty="0"/>
              <a:t>しない対象を知覚する</a:t>
            </a:r>
            <a:r>
              <a:rPr lang="ja-JP" altLang="en-US" sz="2000" dirty="0" smtClean="0"/>
              <a:t>こと</a:t>
            </a:r>
            <a:endParaRPr lang="en-US" altLang="ja-JP" sz="2000" dirty="0" smtClean="0"/>
          </a:p>
          <a:p>
            <a:pPr marL="0" indent="0">
              <a:buNone/>
            </a:pPr>
            <a:endParaRPr lang="ja-JP" altLang="en-US" dirty="0"/>
          </a:p>
          <a:p>
            <a:pPr marL="0" indent="0">
              <a:buNone/>
            </a:pPr>
            <a:r>
              <a:rPr lang="en-US" altLang="ja-JP" sz="2000" dirty="0"/>
              <a:t>1)</a:t>
            </a:r>
            <a:r>
              <a:rPr lang="ja-JP" altLang="en-US" sz="2000" dirty="0"/>
              <a:t>幻視：自己や他人の姿が見える、考えが文字で見える</a:t>
            </a:r>
            <a:r>
              <a:rPr lang="en-US" altLang="ja-JP" sz="2000" dirty="0"/>
              <a:t>…</a:t>
            </a:r>
            <a:r>
              <a:rPr lang="ja-JP" altLang="en-US" sz="2000" dirty="0"/>
              <a:t>など</a:t>
            </a:r>
          </a:p>
          <a:p>
            <a:pPr marL="0" indent="0">
              <a:buNone/>
            </a:pPr>
            <a:r>
              <a:rPr lang="en-US" altLang="ja-JP" sz="2000" dirty="0"/>
              <a:t>2)</a:t>
            </a:r>
            <a:r>
              <a:rPr lang="ja-JP" altLang="en-US" sz="2000" dirty="0"/>
              <a:t>幻聴：実在しない声が聞こえる、実在しない人と会話をする</a:t>
            </a:r>
            <a:r>
              <a:rPr lang="en-US" altLang="ja-JP" sz="2000" dirty="0"/>
              <a:t>…</a:t>
            </a:r>
            <a:r>
              <a:rPr lang="ja-JP" altLang="en-US" sz="2000" dirty="0"/>
              <a:t>など</a:t>
            </a:r>
          </a:p>
          <a:p>
            <a:pPr marL="0" indent="0">
              <a:buNone/>
            </a:pPr>
            <a:r>
              <a:rPr lang="en-US" altLang="ja-JP" sz="2000" dirty="0"/>
              <a:t>3)</a:t>
            </a:r>
            <a:r>
              <a:rPr lang="ja-JP" altLang="en-US" sz="2000" dirty="0"/>
              <a:t>幻味：水や食物の味がおかしい</a:t>
            </a:r>
            <a:r>
              <a:rPr lang="en-US" altLang="ja-JP" sz="2000" dirty="0"/>
              <a:t>…</a:t>
            </a:r>
            <a:r>
              <a:rPr lang="ja-JP" altLang="en-US" sz="2000" dirty="0"/>
              <a:t>など</a:t>
            </a:r>
          </a:p>
          <a:p>
            <a:pPr marL="0" indent="0">
              <a:buNone/>
            </a:pPr>
            <a:r>
              <a:rPr lang="en-US" altLang="ja-JP" sz="2000" dirty="0"/>
              <a:t>4)</a:t>
            </a:r>
            <a:r>
              <a:rPr lang="ja-JP" altLang="en-US" sz="2000" dirty="0"/>
              <a:t>幻臭：不快なにおいや異臭がする</a:t>
            </a:r>
            <a:r>
              <a:rPr lang="en-US" altLang="ja-JP" sz="2000" dirty="0"/>
              <a:t>…</a:t>
            </a:r>
            <a:r>
              <a:rPr lang="ja-JP" altLang="en-US" sz="2000" dirty="0"/>
              <a:t>など</a:t>
            </a:r>
          </a:p>
          <a:p>
            <a:pPr marL="0" indent="0">
              <a:buNone/>
            </a:pPr>
            <a:r>
              <a:rPr lang="en-US" altLang="ja-JP" sz="2000" dirty="0"/>
              <a:t>5)</a:t>
            </a:r>
            <a:r>
              <a:rPr lang="ja-JP" altLang="en-US" sz="2000" dirty="0"/>
              <a:t>体感幻覚：腸が溶ける、お腹に蛇がいる、頭がでこぼこ動く</a:t>
            </a:r>
            <a:r>
              <a:rPr lang="en-US" altLang="ja-JP" sz="2000" dirty="0"/>
              <a:t>…</a:t>
            </a:r>
            <a:r>
              <a:rPr lang="ja-JP" altLang="en-US" sz="2000" dirty="0"/>
              <a:t>など</a:t>
            </a:r>
          </a:p>
          <a:p>
            <a:endParaRPr kumimoji="1" lang="ja-JP" altLang="en-US" dirty="0"/>
          </a:p>
        </p:txBody>
      </p:sp>
    </p:spTree>
    <p:extLst>
      <p:ext uri="{BB962C8B-B14F-4D97-AF65-F5344CB8AC3E}">
        <p14:creationId xmlns:p14="http://schemas.microsoft.com/office/powerpoint/2010/main" val="14626863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コンテンツ プレースホルダー 7"/>
          <p:cNvSpPr>
            <a:spLocks noGrp="1"/>
          </p:cNvSpPr>
          <p:nvPr>
            <p:ph idx="1"/>
          </p:nvPr>
        </p:nvSpPr>
        <p:spPr>
          <a:xfrm>
            <a:off x="1600201" y="800100"/>
            <a:ext cx="9828211" cy="5689600"/>
          </a:xfrm>
        </p:spPr>
        <p:txBody>
          <a:bodyPr>
            <a:normAutofit fontScale="25000" lnSpcReduction="20000"/>
          </a:bodyPr>
          <a:lstStyle/>
          <a:p>
            <a:pPr marL="0" indent="0">
              <a:buNone/>
            </a:pPr>
            <a:r>
              <a:rPr lang="ja-JP" altLang="en-US" sz="16000" b="1" dirty="0"/>
              <a:t>統合失調症</a:t>
            </a:r>
            <a:r>
              <a:rPr lang="ja-JP" altLang="en-US" sz="16000" b="1" dirty="0" smtClean="0"/>
              <a:t>患者の精神症状の理解</a:t>
            </a:r>
            <a:endParaRPr lang="en-US" altLang="ja-JP" sz="16000" b="1" dirty="0" smtClean="0"/>
          </a:p>
          <a:p>
            <a:pPr marL="0" indent="0">
              <a:buNone/>
            </a:pPr>
            <a:r>
              <a:rPr lang="en-US" altLang="ja-JP" sz="11200" b="1" dirty="0" smtClean="0"/>
              <a:t>2.</a:t>
            </a:r>
            <a:r>
              <a:rPr lang="ja-JP" altLang="en-US" sz="11200" b="1" dirty="0" smtClean="0"/>
              <a:t>思考の</a:t>
            </a:r>
            <a:r>
              <a:rPr lang="ja-JP" altLang="en-US" sz="11200" b="1" dirty="0"/>
              <a:t>障害</a:t>
            </a:r>
          </a:p>
          <a:p>
            <a:pPr marL="0" indent="0">
              <a:buNone/>
            </a:pPr>
            <a:r>
              <a:rPr lang="ja-JP" altLang="en-US" sz="8000" dirty="0"/>
              <a:t>思考</a:t>
            </a:r>
            <a:r>
              <a:rPr lang="ja-JP" altLang="en-US" sz="8000" dirty="0" smtClean="0"/>
              <a:t>とは考える行為、考えた内容、考える道筋などのこと。本来その人が作り出し、その人の中に存在するもの。</a:t>
            </a:r>
            <a:endParaRPr lang="en-US" altLang="ja-JP" sz="8000" dirty="0" smtClean="0"/>
          </a:p>
          <a:p>
            <a:pPr marL="0" indent="0">
              <a:buNone/>
            </a:pPr>
            <a:endParaRPr lang="en-US" altLang="ja-JP" sz="8000" dirty="0" smtClean="0"/>
          </a:p>
          <a:p>
            <a:pPr marL="0" indent="0">
              <a:buNone/>
            </a:pPr>
            <a:r>
              <a:rPr lang="en-US" altLang="ja-JP" sz="8000" dirty="0" smtClean="0"/>
              <a:t>Ⅰ.【</a:t>
            </a:r>
            <a:r>
              <a:rPr lang="ja-JP" altLang="en-US" sz="8000" dirty="0" smtClean="0"/>
              <a:t>思考過程（思路）の障害</a:t>
            </a:r>
            <a:r>
              <a:rPr lang="en-US" altLang="ja-JP" sz="8000" dirty="0" smtClean="0"/>
              <a:t>】</a:t>
            </a:r>
            <a:r>
              <a:rPr lang="ja-JP" altLang="en-US" sz="8000" dirty="0"/>
              <a:t>思考</a:t>
            </a:r>
            <a:r>
              <a:rPr lang="ja-JP" altLang="en-US" sz="8000" dirty="0" smtClean="0"/>
              <a:t>の進み方の障害</a:t>
            </a:r>
            <a:endParaRPr lang="en-US" altLang="ja-JP" sz="8000" dirty="0" smtClean="0"/>
          </a:p>
          <a:p>
            <a:pPr marL="0" indent="0">
              <a:buNone/>
            </a:pPr>
            <a:r>
              <a:rPr lang="ja-JP" altLang="en-US" sz="8000" dirty="0" smtClean="0"/>
              <a:t>１）観念奔逸</a:t>
            </a:r>
            <a:r>
              <a:rPr lang="en-US" altLang="ja-JP" sz="8000" dirty="0"/>
              <a:t>(</a:t>
            </a:r>
            <a:r>
              <a:rPr lang="ja-JP" altLang="en-US" sz="8000" dirty="0"/>
              <a:t>かん</a:t>
            </a:r>
            <a:r>
              <a:rPr lang="ja-JP" altLang="en-US" sz="8000" dirty="0" err="1"/>
              <a:t>ねんほん</a:t>
            </a:r>
            <a:r>
              <a:rPr lang="ja-JP" altLang="en-US" sz="8000" dirty="0"/>
              <a:t>いつ</a:t>
            </a:r>
            <a:r>
              <a:rPr lang="en-US" altLang="ja-JP" sz="8000" dirty="0"/>
              <a:t>)</a:t>
            </a:r>
          </a:p>
          <a:p>
            <a:pPr marL="0" indent="0">
              <a:buNone/>
            </a:pPr>
            <a:r>
              <a:rPr lang="ja-JP" altLang="en-US" sz="8000" dirty="0" smtClean="0"/>
              <a:t>　　　　　　：思考が次々に結び付きわき道に入っても止まらない躁状態</a:t>
            </a:r>
            <a:endParaRPr lang="en-US" altLang="ja-JP" sz="8000" dirty="0" smtClean="0"/>
          </a:p>
          <a:p>
            <a:pPr marL="0" indent="0">
              <a:buNone/>
            </a:pPr>
            <a:r>
              <a:rPr lang="ja-JP" altLang="en-US" sz="8000" dirty="0" smtClean="0"/>
              <a:t>２）思考滅裂</a:t>
            </a:r>
            <a:r>
              <a:rPr lang="en-US" altLang="ja-JP" sz="8000" dirty="0" smtClean="0"/>
              <a:t>(</a:t>
            </a:r>
            <a:r>
              <a:rPr lang="ja-JP" altLang="en-US" sz="8000" dirty="0" smtClean="0"/>
              <a:t>しこうめつれつ</a:t>
            </a:r>
            <a:r>
              <a:rPr lang="en-US" altLang="ja-JP" sz="8000" dirty="0" smtClean="0"/>
              <a:t>)</a:t>
            </a:r>
          </a:p>
          <a:p>
            <a:pPr marL="0" indent="0">
              <a:buNone/>
            </a:pPr>
            <a:r>
              <a:rPr lang="ja-JP" altLang="en-US" sz="8000" dirty="0" smtClean="0"/>
              <a:t>　　　　　　：意識清明な状態で生じるまとまりのない思考</a:t>
            </a:r>
            <a:endParaRPr lang="en-US" altLang="ja-JP" sz="8000" dirty="0" smtClean="0"/>
          </a:p>
          <a:p>
            <a:pPr marL="0" indent="0">
              <a:buNone/>
            </a:pPr>
            <a:r>
              <a:rPr lang="ja-JP" altLang="en-US" sz="8000" dirty="0" smtClean="0"/>
              <a:t>３）思考途絶（しこうとぜつ）</a:t>
            </a:r>
            <a:endParaRPr lang="en-US" altLang="ja-JP" sz="8000" dirty="0" smtClean="0"/>
          </a:p>
          <a:p>
            <a:pPr marL="0" indent="0">
              <a:buNone/>
            </a:pPr>
            <a:r>
              <a:rPr lang="ja-JP" altLang="en-US" sz="8000" dirty="0"/>
              <a:t>　</a:t>
            </a:r>
            <a:r>
              <a:rPr lang="ja-JP" altLang="en-US" sz="8000" dirty="0" smtClean="0"/>
              <a:t>　　　　　：思考の流れの突然の中断。考えが突然止まったと感じる</a:t>
            </a:r>
            <a:endParaRPr lang="en-US" altLang="ja-JP" sz="8000" dirty="0" smtClean="0"/>
          </a:p>
          <a:p>
            <a:pPr marL="0" indent="0">
              <a:buNone/>
            </a:pPr>
            <a:r>
              <a:rPr lang="ja-JP" altLang="en-US" sz="8000" dirty="0" smtClean="0"/>
              <a:t>４）連合弛緩（れんごうしかん）</a:t>
            </a:r>
            <a:endParaRPr lang="en-US" altLang="ja-JP" sz="8000" dirty="0" smtClean="0"/>
          </a:p>
          <a:p>
            <a:pPr marL="0" indent="0">
              <a:buNone/>
            </a:pPr>
            <a:r>
              <a:rPr lang="ja-JP" altLang="en-US" sz="8000" dirty="0"/>
              <a:t>　</a:t>
            </a:r>
            <a:r>
              <a:rPr lang="ja-JP" altLang="en-US" sz="8000" dirty="0" smtClean="0"/>
              <a:t>　　　　　：思考のつながりが失われる</a:t>
            </a:r>
            <a:endParaRPr lang="en-US" altLang="ja-JP" sz="8000" dirty="0" smtClean="0"/>
          </a:p>
          <a:p>
            <a:pPr marL="0" indent="0">
              <a:buNone/>
            </a:pPr>
            <a:endParaRPr lang="ja-JP" altLang="en-US" sz="8000" dirty="0"/>
          </a:p>
          <a:p>
            <a:pPr marL="0" indent="0">
              <a:buNone/>
            </a:pPr>
            <a:endParaRPr lang="en-US" altLang="ja-JP" sz="8000" dirty="0" smtClean="0"/>
          </a:p>
          <a:p>
            <a:pPr marL="0" indent="0">
              <a:buNone/>
            </a:pPr>
            <a:endParaRPr lang="en-US" altLang="ja-JP" sz="8000" dirty="0"/>
          </a:p>
          <a:p>
            <a:pPr marL="0" indent="0">
              <a:buNone/>
            </a:pPr>
            <a:endParaRPr lang="en-US" altLang="ja-JP" sz="8000" dirty="0" smtClean="0"/>
          </a:p>
          <a:p>
            <a:pPr marL="0" indent="0">
              <a:buNone/>
            </a:pPr>
            <a:endParaRPr lang="en-US" altLang="ja-JP" sz="8000" dirty="0"/>
          </a:p>
          <a:p>
            <a:pPr marL="0" indent="0">
              <a:buNone/>
            </a:pPr>
            <a:endParaRPr lang="en-US" altLang="ja-JP" sz="8000" dirty="0" smtClean="0"/>
          </a:p>
          <a:p>
            <a:pPr marL="0" indent="0">
              <a:buNone/>
            </a:pPr>
            <a:endParaRPr lang="en-US" altLang="ja-JP" sz="8000"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endParaRPr lang="en-US" altLang="ja-JP" dirty="0"/>
          </a:p>
          <a:p>
            <a:pPr marL="0" indent="0">
              <a:buNone/>
            </a:pPr>
            <a:endParaRPr lang="en-US" altLang="ja-JP" dirty="0" smtClean="0"/>
          </a:p>
          <a:p>
            <a:pPr marL="0" indent="0">
              <a:buNone/>
            </a:pPr>
            <a:r>
              <a:rPr lang="ja-JP" altLang="en-US" dirty="0"/>
              <a:t>５</a:t>
            </a:r>
            <a:endParaRPr lang="en-US" altLang="ja-JP" dirty="0" smtClean="0"/>
          </a:p>
        </p:txBody>
      </p:sp>
    </p:spTree>
    <p:extLst>
      <p:ext uri="{BB962C8B-B14F-4D97-AF65-F5344CB8AC3E}">
        <p14:creationId xmlns:p14="http://schemas.microsoft.com/office/powerpoint/2010/main" val="23782454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663700" y="762000"/>
            <a:ext cx="9944100" cy="5295900"/>
          </a:xfrm>
        </p:spPr>
        <p:txBody>
          <a:bodyPr>
            <a:normAutofit fontScale="40000" lnSpcReduction="20000"/>
          </a:bodyPr>
          <a:lstStyle/>
          <a:p>
            <a:pPr marL="0" indent="0">
              <a:buNone/>
            </a:pPr>
            <a:r>
              <a:rPr kumimoji="1" lang="en-US" altLang="ja-JP" sz="7000" dirty="0" smtClean="0"/>
              <a:t>Ⅱ.【</a:t>
            </a:r>
            <a:r>
              <a:rPr kumimoji="1" lang="ja-JP" altLang="en-US" sz="7000" dirty="0" smtClean="0"/>
              <a:t>思考内容の障害</a:t>
            </a:r>
            <a:r>
              <a:rPr kumimoji="1" lang="en-US" altLang="ja-JP" sz="7000" dirty="0" smtClean="0"/>
              <a:t>】</a:t>
            </a:r>
            <a:r>
              <a:rPr kumimoji="1" lang="ja-JP" altLang="en-US" sz="7000" dirty="0" smtClean="0"/>
              <a:t>妄想</a:t>
            </a:r>
            <a:r>
              <a:rPr kumimoji="1" lang="ja-JP" altLang="en-US" sz="7000" dirty="0" err="1" smtClean="0"/>
              <a:t>ー</a:t>
            </a:r>
            <a:r>
              <a:rPr kumimoji="1" lang="ja-JP" altLang="en-US" sz="7000" dirty="0" smtClean="0"/>
              <a:t>意味づけの障害</a:t>
            </a:r>
            <a:endParaRPr kumimoji="1" lang="en-US" altLang="ja-JP" sz="7000" dirty="0" smtClean="0"/>
          </a:p>
          <a:p>
            <a:pPr marL="0" indent="0">
              <a:buNone/>
            </a:pPr>
            <a:endParaRPr kumimoji="1" lang="en-US" altLang="ja-JP" sz="4000" dirty="0" smtClean="0"/>
          </a:p>
          <a:p>
            <a:pPr marL="0" indent="0">
              <a:buNone/>
            </a:pPr>
            <a:r>
              <a:rPr kumimoji="1" lang="ja-JP" altLang="en-US" sz="5100" dirty="0" smtClean="0"/>
              <a:t>１）妄想</a:t>
            </a:r>
            <a:endParaRPr kumimoji="1" lang="en-US" altLang="ja-JP" sz="5100" dirty="0" smtClean="0"/>
          </a:p>
          <a:p>
            <a:pPr marL="0" indent="0">
              <a:buNone/>
            </a:pPr>
            <a:endParaRPr kumimoji="1" lang="en-US" altLang="ja-JP" sz="3000" dirty="0" smtClean="0"/>
          </a:p>
          <a:p>
            <a:pPr marL="0" indent="0">
              <a:buNone/>
            </a:pPr>
            <a:r>
              <a:rPr lang="ja-JP" altLang="en-US" sz="5100" dirty="0" smtClean="0"/>
              <a:t>・一次妄想：根拠なく自分に関係づける妄想（妄想知覚・妄想着想・妄想気分）</a:t>
            </a:r>
            <a:endParaRPr lang="en-US" altLang="ja-JP" sz="5100" dirty="0" smtClean="0"/>
          </a:p>
          <a:p>
            <a:pPr marL="0" indent="0">
              <a:buNone/>
            </a:pPr>
            <a:r>
              <a:rPr kumimoji="1" lang="ja-JP" altLang="en-US" sz="5100" dirty="0"/>
              <a:t>　</a:t>
            </a:r>
            <a:r>
              <a:rPr lang="en-US" altLang="ja-JP" sz="5100" dirty="0" smtClean="0"/>
              <a:t>(1)</a:t>
            </a:r>
            <a:r>
              <a:rPr lang="ja-JP" altLang="en-US" sz="5100" dirty="0" smtClean="0"/>
              <a:t>妄想知覚：特定の出来事を知覚し誤った意味づけ</a:t>
            </a:r>
            <a:r>
              <a:rPr lang="ja-JP" altLang="en-US" sz="5100" dirty="0"/>
              <a:t>を</a:t>
            </a:r>
            <a:r>
              <a:rPr lang="ja-JP" altLang="en-US" sz="5100" dirty="0" smtClean="0"/>
              <a:t>する</a:t>
            </a:r>
            <a:endParaRPr lang="en-US" altLang="ja-JP" sz="5100" dirty="0" smtClean="0"/>
          </a:p>
          <a:p>
            <a:pPr marL="0" indent="0">
              <a:buNone/>
            </a:pPr>
            <a:r>
              <a:rPr lang="ja-JP" altLang="en-US" sz="5100" dirty="0"/>
              <a:t>　</a:t>
            </a:r>
            <a:r>
              <a:rPr lang="ja-JP" altLang="en-US" sz="5100" dirty="0" smtClean="0"/>
              <a:t>　　　　　　　例</a:t>
            </a:r>
            <a:r>
              <a:rPr lang="ja-JP" altLang="en-US" sz="5100" dirty="0"/>
              <a:t>）血を見て死ぬと</a:t>
            </a:r>
            <a:r>
              <a:rPr lang="ja-JP" altLang="en-US" sz="5100" dirty="0" smtClean="0"/>
              <a:t>確信する</a:t>
            </a:r>
            <a:endParaRPr lang="en-US" altLang="ja-JP" sz="5100" dirty="0" smtClean="0"/>
          </a:p>
          <a:p>
            <a:pPr marL="0" indent="0">
              <a:buNone/>
            </a:pPr>
            <a:r>
              <a:rPr lang="ja-JP" altLang="en-US" sz="5100" dirty="0" smtClean="0"/>
              <a:t>　</a:t>
            </a:r>
            <a:r>
              <a:rPr lang="en-US" altLang="ja-JP" sz="5100" dirty="0" smtClean="0"/>
              <a:t>(2)</a:t>
            </a:r>
            <a:r>
              <a:rPr lang="ja-JP" altLang="en-US" sz="5100" dirty="0" smtClean="0"/>
              <a:t>妄想着想：突然ある観念が頭に飛び込んで確信する　例）私は天皇の子だ</a:t>
            </a:r>
            <a:endParaRPr lang="en-US" altLang="ja-JP" sz="5100" dirty="0" smtClean="0"/>
          </a:p>
          <a:p>
            <a:pPr marL="0" indent="0">
              <a:buNone/>
            </a:pPr>
            <a:r>
              <a:rPr lang="ja-JP" altLang="en-US" sz="5100" dirty="0"/>
              <a:t>　</a:t>
            </a:r>
            <a:r>
              <a:rPr lang="en-US" altLang="ja-JP" sz="5100" dirty="0" smtClean="0"/>
              <a:t>(3)</a:t>
            </a:r>
            <a:r>
              <a:rPr lang="ja-JP" altLang="en-US" sz="5100" dirty="0" smtClean="0"/>
              <a:t>妄想気分：言葉では言えない不気味で差し迫った感じが押し寄せる状態</a:t>
            </a:r>
            <a:endParaRPr lang="en-US" altLang="ja-JP" sz="5100" dirty="0" smtClean="0"/>
          </a:p>
          <a:p>
            <a:pPr marL="0" indent="0">
              <a:buNone/>
            </a:pPr>
            <a:r>
              <a:rPr lang="ja-JP" altLang="en-US" sz="5100" dirty="0"/>
              <a:t>　</a:t>
            </a:r>
            <a:r>
              <a:rPr lang="ja-JP" altLang="en-US" sz="5100" dirty="0" smtClean="0"/>
              <a:t>　　　　　　世界没落体験につながる　例）世界が終わる気がする</a:t>
            </a:r>
            <a:endParaRPr lang="en-US" altLang="ja-JP" sz="5100" dirty="0" smtClean="0"/>
          </a:p>
          <a:p>
            <a:pPr marL="0" indent="0">
              <a:buNone/>
            </a:pPr>
            <a:endParaRPr lang="en-US" altLang="ja-JP" sz="5100" dirty="0" smtClean="0"/>
          </a:p>
          <a:p>
            <a:pPr marL="0" indent="0">
              <a:buNone/>
            </a:pPr>
            <a:r>
              <a:rPr lang="ja-JP" altLang="en-US" sz="5100" dirty="0" smtClean="0"/>
              <a:t>・二次妄想：理由があって出て来る妄想（アルコール依存症の嫉妬妄想）</a:t>
            </a:r>
            <a:endParaRPr lang="en-US" altLang="ja-JP" sz="5100" dirty="0" smtClean="0"/>
          </a:p>
          <a:p>
            <a:pPr marL="0" indent="0">
              <a:buNone/>
            </a:pPr>
            <a:endParaRPr lang="ja-JP" altLang="en-US" sz="2000" dirty="0"/>
          </a:p>
          <a:p>
            <a:pPr marL="0" indent="0">
              <a:buNone/>
            </a:pPr>
            <a:r>
              <a:rPr lang="ja-JP" altLang="en-US" sz="2300" dirty="0" smtClean="0"/>
              <a:t>　　</a:t>
            </a:r>
            <a:endParaRPr lang="en-US" altLang="ja-JP" sz="2000" dirty="0" smtClean="0"/>
          </a:p>
          <a:p>
            <a:pPr marL="0" indent="0">
              <a:buNone/>
            </a:pPr>
            <a:r>
              <a:rPr kumimoji="1" lang="ja-JP" altLang="en-US" sz="2000" dirty="0"/>
              <a:t>　</a:t>
            </a:r>
            <a:r>
              <a:rPr kumimoji="1" lang="ja-JP" altLang="en-US" sz="2000" dirty="0" smtClean="0"/>
              <a:t>　　　　　　　</a:t>
            </a:r>
            <a:endParaRPr kumimoji="1" lang="ja-JP" altLang="en-US" sz="2000" dirty="0"/>
          </a:p>
        </p:txBody>
      </p:sp>
    </p:spTree>
    <p:extLst>
      <p:ext uri="{BB962C8B-B14F-4D97-AF65-F5344CB8AC3E}">
        <p14:creationId xmlns:p14="http://schemas.microsoft.com/office/powerpoint/2010/main" val="2097799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612900" y="762000"/>
            <a:ext cx="9891712" cy="5956300"/>
          </a:xfrm>
        </p:spPr>
        <p:txBody>
          <a:bodyPr>
            <a:normAutofit/>
          </a:bodyPr>
          <a:lstStyle/>
          <a:p>
            <a:pPr marL="0" indent="0">
              <a:buNone/>
            </a:pPr>
            <a:r>
              <a:rPr lang="ja-JP" altLang="en-US" sz="2400" dirty="0"/>
              <a:t>内容面で特徴的な</a:t>
            </a:r>
            <a:r>
              <a:rPr lang="ja-JP" altLang="en-US" sz="2400" dirty="0" smtClean="0"/>
              <a:t>妄想</a:t>
            </a:r>
            <a:endParaRPr lang="en-US" altLang="ja-JP" sz="2400" dirty="0" smtClean="0"/>
          </a:p>
          <a:p>
            <a:pPr marL="0" indent="0">
              <a:buNone/>
            </a:pPr>
            <a:r>
              <a:rPr lang="ja-JP" altLang="en-US" sz="800" dirty="0" smtClean="0"/>
              <a:t>　　　　　　</a:t>
            </a:r>
            <a:endParaRPr lang="ja-JP" altLang="en-US" sz="800" dirty="0"/>
          </a:p>
          <a:p>
            <a:pPr marL="0" indent="0">
              <a:buNone/>
            </a:pPr>
            <a:r>
              <a:rPr lang="ja-JP" altLang="en-US" sz="2400" dirty="0"/>
              <a:t>　　①関係妄想：他者の行為が自分に関係している</a:t>
            </a:r>
          </a:p>
          <a:p>
            <a:pPr marL="0" indent="0">
              <a:buNone/>
            </a:pPr>
            <a:r>
              <a:rPr lang="ja-JP" altLang="en-US" sz="2400" dirty="0"/>
              <a:t>　　②被害関係妄想：他者からひどいことや危害をくわえられている</a:t>
            </a:r>
          </a:p>
          <a:p>
            <a:pPr marL="0" indent="0">
              <a:buNone/>
            </a:pPr>
            <a:r>
              <a:rPr lang="ja-JP" altLang="en-US" sz="2400" dirty="0"/>
              <a:t>　　③注察妄想：自分が見つめられ監視されている</a:t>
            </a:r>
          </a:p>
          <a:p>
            <a:pPr marL="0" indent="0">
              <a:buNone/>
            </a:pPr>
            <a:r>
              <a:rPr lang="ja-JP" altLang="en-US" sz="2400" dirty="0"/>
              <a:t>　　④追跡妄想：誰かに後を追われている</a:t>
            </a:r>
          </a:p>
          <a:p>
            <a:pPr marL="0" indent="0">
              <a:buNone/>
            </a:pPr>
            <a:r>
              <a:rPr lang="ja-JP" altLang="en-US" sz="2400" dirty="0"/>
              <a:t>　　⑤物盗られ妄想：物を</a:t>
            </a:r>
            <a:r>
              <a:rPr lang="ja-JP" altLang="en-US" sz="2400" dirty="0" smtClean="0"/>
              <a:t>盗まれる</a:t>
            </a:r>
            <a:endParaRPr lang="en-US" altLang="ja-JP" sz="2400" dirty="0" smtClean="0"/>
          </a:p>
          <a:p>
            <a:pPr marL="0" indent="0">
              <a:buNone/>
            </a:pPr>
            <a:r>
              <a:rPr lang="ja-JP" altLang="en-US" sz="2400" dirty="0"/>
              <a:t>　</a:t>
            </a:r>
            <a:r>
              <a:rPr lang="ja-JP" altLang="en-US" sz="2400" dirty="0" smtClean="0"/>
              <a:t>　　　　　　　　　⇒</a:t>
            </a:r>
            <a:r>
              <a:rPr lang="ja-JP" altLang="en-US" sz="2400" dirty="0"/>
              <a:t>認知症に多い</a:t>
            </a:r>
          </a:p>
          <a:p>
            <a:pPr marL="0" indent="0">
              <a:buNone/>
            </a:pPr>
            <a:r>
              <a:rPr lang="ja-JP" altLang="en-US" sz="2400" dirty="0"/>
              <a:t>　　⑥被毒妄想：食べ物や飲み物に毒を</a:t>
            </a:r>
            <a:r>
              <a:rPr lang="ja-JP" altLang="en-US" sz="2400" dirty="0" smtClean="0"/>
              <a:t>入れられる</a:t>
            </a:r>
            <a:endParaRPr lang="en-US" altLang="ja-JP" sz="2400" dirty="0" smtClean="0"/>
          </a:p>
          <a:p>
            <a:pPr marL="0" indent="0">
              <a:buNone/>
            </a:pPr>
            <a:r>
              <a:rPr lang="ja-JP" altLang="en-US" sz="2400" dirty="0" smtClean="0"/>
              <a:t>　　　　　　　　有毒</a:t>
            </a:r>
            <a:r>
              <a:rPr lang="ja-JP" altLang="en-US" sz="2400" dirty="0"/>
              <a:t>ガスを</a:t>
            </a:r>
            <a:r>
              <a:rPr lang="ja-JP" altLang="en-US" sz="2400" dirty="0" smtClean="0"/>
              <a:t>まかれる</a:t>
            </a:r>
            <a:endParaRPr lang="ja-JP" altLang="en-US" sz="2400" dirty="0"/>
          </a:p>
          <a:p>
            <a:pPr marL="0" indent="0">
              <a:buNone/>
            </a:pPr>
            <a:r>
              <a:rPr lang="ja-JP" altLang="en-US" sz="2400" dirty="0"/>
              <a:t>　　⑦嫉妬妄想：配偶者が浮気をして</a:t>
            </a:r>
            <a:r>
              <a:rPr lang="ja-JP" altLang="en-US" sz="2400" dirty="0" smtClean="0"/>
              <a:t>いる</a:t>
            </a:r>
            <a:endParaRPr lang="en-US" altLang="ja-JP" sz="2400" dirty="0" smtClean="0"/>
          </a:p>
          <a:p>
            <a:pPr marL="0" indent="0">
              <a:buNone/>
            </a:pPr>
            <a:r>
              <a:rPr lang="ja-JP" altLang="en-US" sz="2400" dirty="0"/>
              <a:t>　</a:t>
            </a:r>
            <a:r>
              <a:rPr lang="ja-JP" altLang="en-US" sz="2400" dirty="0" smtClean="0"/>
              <a:t>　　　　　　　⇒</a:t>
            </a:r>
            <a:r>
              <a:rPr lang="ja-JP" altLang="en-US" sz="2400" dirty="0"/>
              <a:t>アルコール依存症、認知症</a:t>
            </a:r>
            <a:r>
              <a:rPr lang="ja-JP" altLang="en-US" sz="2400" dirty="0" smtClean="0"/>
              <a:t>に多い</a:t>
            </a:r>
            <a:endParaRPr lang="en-US" altLang="ja-JP" sz="2400" dirty="0" smtClean="0"/>
          </a:p>
          <a:p>
            <a:pPr marL="0" indent="0">
              <a:buNone/>
            </a:pPr>
            <a:endParaRPr lang="ja-JP" altLang="en-US" dirty="0"/>
          </a:p>
          <a:p>
            <a:pPr marL="0" indent="0">
              <a:buNone/>
            </a:pPr>
            <a:endParaRPr lang="en-US" altLang="ja-JP" dirty="0" smtClean="0"/>
          </a:p>
        </p:txBody>
      </p:sp>
    </p:spTree>
    <p:extLst>
      <p:ext uri="{BB962C8B-B14F-4D97-AF65-F5344CB8AC3E}">
        <p14:creationId xmlns:p14="http://schemas.microsoft.com/office/powerpoint/2010/main" val="4602004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651000" y="749300"/>
            <a:ext cx="9891712" cy="5791200"/>
          </a:xfrm>
        </p:spPr>
        <p:txBody>
          <a:bodyPr>
            <a:normAutofit fontScale="25000" lnSpcReduction="20000"/>
          </a:bodyPr>
          <a:lstStyle/>
          <a:p>
            <a:pPr marL="0" indent="0">
              <a:buNone/>
            </a:pPr>
            <a:r>
              <a:rPr lang="ja-JP" altLang="en-US" sz="11200" dirty="0" smtClean="0"/>
              <a:t>２）微小妄想　自分は価値のない人間だと</a:t>
            </a:r>
            <a:r>
              <a:rPr lang="ja-JP" altLang="en-US" sz="11200" dirty="0"/>
              <a:t>確信</a:t>
            </a:r>
            <a:r>
              <a:rPr lang="ja-JP" altLang="en-US" sz="11200" dirty="0" smtClean="0"/>
              <a:t>する</a:t>
            </a:r>
            <a:endParaRPr lang="en-US" altLang="ja-JP" sz="11200" dirty="0" smtClean="0"/>
          </a:p>
          <a:p>
            <a:pPr marL="0" indent="0">
              <a:buNone/>
            </a:pPr>
            <a:r>
              <a:rPr lang="ja-JP" altLang="en-US" sz="11200" dirty="0"/>
              <a:t>　</a:t>
            </a:r>
            <a:r>
              <a:rPr lang="ja-JP" altLang="en-US" sz="11200" dirty="0" smtClean="0"/>
              <a:t>　　　　　　⇒</a:t>
            </a:r>
            <a:r>
              <a:rPr lang="ja-JP" altLang="en-US" sz="11200" dirty="0"/>
              <a:t>うつ病に多い</a:t>
            </a:r>
          </a:p>
          <a:p>
            <a:pPr marL="0" indent="0">
              <a:buNone/>
            </a:pPr>
            <a:r>
              <a:rPr lang="ja-JP" altLang="en-US" sz="11200" dirty="0" smtClean="0"/>
              <a:t>　　うつの</a:t>
            </a:r>
            <a:r>
              <a:rPr lang="en-US" altLang="ja-JP" sz="11200" dirty="0" smtClean="0"/>
              <a:t>3</a:t>
            </a:r>
            <a:r>
              <a:rPr lang="ja-JP" altLang="en-US" sz="11200" dirty="0" smtClean="0"/>
              <a:t>大妄想</a:t>
            </a:r>
            <a:endParaRPr lang="en-US" altLang="ja-JP" sz="11200" dirty="0" smtClean="0"/>
          </a:p>
          <a:p>
            <a:pPr marL="0" indent="0">
              <a:buNone/>
            </a:pPr>
            <a:r>
              <a:rPr lang="ja-JP" altLang="en-US" sz="11200" dirty="0"/>
              <a:t>　</a:t>
            </a:r>
            <a:r>
              <a:rPr lang="ja-JP" altLang="en-US" sz="11200" dirty="0" smtClean="0"/>
              <a:t>　　①罪業妄想：取り返しのつかない誤りを犯して罪深い</a:t>
            </a:r>
            <a:endParaRPr lang="en-US" altLang="ja-JP" sz="11200" dirty="0" smtClean="0"/>
          </a:p>
          <a:p>
            <a:pPr marL="0" indent="0">
              <a:buNone/>
            </a:pPr>
            <a:r>
              <a:rPr lang="ja-JP" altLang="en-US" sz="11200" dirty="0"/>
              <a:t>　</a:t>
            </a:r>
            <a:r>
              <a:rPr lang="ja-JP" altLang="en-US" sz="11200" dirty="0" smtClean="0"/>
              <a:t>　　　　　　　　と確信する</a:t>
            </a:r>
            <a:endParaRPr lang="en-US" altLang="ja-JP" sz="11200" dirty="0" smtClean="0"/>
          </a:p>
          <a:p>
            <a:pPr marL="0" indent="0">
              <a:buNone/>
            </a:pPr>
            <a:r>
              <a:rPr lang="ja-JP" altLang="en-US" sz="11200" dirty="0"/>
              <a:t>　</a:t>
            </a:r>
            <a:r>
              <a:rPr lang="ja-JP" altLang="en-US" sz="11200" dirty="0" smtClean="0"/>
              <a:t>　　②貧困妄想：財産や金銭がなくなってしまった</a:t>
            </a:r>
            <a:endParaRPr lang="en-US" altLang="ja-JP" sz="11200" dirty="0" smtClean="0"/>
          </a:p>
          <a:p>
            <a:pPr marL="0" indent="0">
              <a:buNone/>
            </a:pPr>
            <a:r>
              <a:rPr lang="ja-JP" altLang="en-US" sz="11200" dirty="0" smtClean="0"/>
              <a:t>　　　③心気妄想：身体の一部が具合悪くて治らない</a:t>
            </a:r>
            <a:endParaRPr lang="en-US" altLang="ja-JP" sz="11200" dirty="0" smtClean="0"/>
          </a:p>
          <a:p>
            <a:pPr marL="0" indent="0">
              <a:buNone/>
            </a:pPr>
            <a:endParaRPr lang="en-US" altLang="ja-JP" sz="11200" dirty="0"/>
          </a:p>
          <a:p>
            <a:pPr marL="0" indent="0">
              <a:buNone/>
            </a:pPr>
            <a:r>
              <a:rPr lang="ja-JP" altLang="en-US" sz="11200" dirty="0" smtClean="0"/>
              <a:t>３）誇大妄想　躁病・統合失調症に多い</a:t>
            </a:r>
            <a:endParaRPr lang="en-US" altLang="ja-JP" sz="11200" dirty="0" smtClean="0"/>
          </a:p>
          <a:p>
            <a:pPr marL="0" indent="0">
              <a:buNone/>
            </a:pPr>
            <a:r>
              <a:rPr lang="ja-JP" altLang="en-US" sz="11200" dirty="0"/>
              <a:t>　</a:t>
            </a:r>
            <a:r>
              <a:rPr lang="ja-JP" altLang="en-US" sz="11200" dirty="0" smtClean="0"/>
              <a:t>　①血統妄想：自分は天皇など高貴な血族である</a:t>
            </a:r>
            <a:endParaRPr lang="en-US" altLang="ja-JP" sz="11200" dirty="0" smtClean="0"/>
          </a:p>
          <a:p>
            <a:pPr marL="0" indent="0">
              <a:buNone/>
            </a:pPr>
            <a:r>
              <a:rPr lang="ja-JP" altLang="en-US" sz="11200" dirty="0"/>
              <a:t>　</a:t>
            </a:r>
            <a:r>
              <a:rPr lang="ja-JP" altLang="en-US" sz="11200" dirty="0" smtClean="0"/>
              <a:t>　②宗教妄想：世界を救うために選ばれた</a:t>
            </a:r>
            <a:endParaRPr lang="en-US" altLang="ja-JP" sz="11200" dirty="0" smtClean="0"/>
          </a:p>
          <a:p>
            <a:pPr marL="0" indent="0">
              <a:buNone/>
            </a:pPr>
            <a:r>
              <a:rPr lang="ja-JP" altLang="en-US" sz="11200" dirty="0" smtClean="0"/>
              <a:t>　　③恋愛妄想：求愛されていると思い込む</a:t>
            </a:r>
            <a:endParaRPr lang="en-US" altLang="ja-JP" sz="11200" dirty="0" smtClean="0"/>
          </a:p>
          <a:p>
            <a:pPr marL="0" indent="0">
              <a:buNone/>
            </a:pPr>
            <a:endParaRPr lang="en-US" altLang="ja-JP" sz="11200" dirty="0"/>
          </a:p>
          <a:p>
            <a:pPr marL="0" indent="0">
              <a:buNone/>
            </a:pPr>
            <a:endParaRPr lang="en-US" altLang="ja-JP" sz="11200" dirty="0" smtClean="0"/>
          </a:p>
          <a:p>
            <a:pPr marL="0" indent="0">
              <a:buNone/>
            </a:pPr>
            <a:endParaRPr lang="en-US" altLang="ja-JP" sz="11200" dirty="0"/>
          </a:p>
          <a:p>
            <a:pPr marL="0" indent="0">
              <a:buNone/>
            </a:pPr>
            <a:endParaRPr lang="en-US" altLang="ja-JP" sz="2000" dirty="0" smtClean="0"/>
          </a:p>
          <a:p>
            <a:pPr marL="0" indent="0">
              <a:buNone/>
            </a:pPr>
            <a:r>
              <a:rPr kumimoji="1" lang="ja-JP" altLang="en-US" sz="2000" dirty="0"/>
              <a:t>　</a:t>
            </a:r>
            <a:r>
              <a:rPr kumimoji="1" lang="ja-JP" altLang="en-US" sz="2000" dirty="0" smtClean="0"/>
              <a:t>　　　　　　</a:t>
            </a:r>
            <a:endParaRPr kumimoji="1" lang="ja-JP" altLang="en-US" sz="2000" dirty="0"/>
          </a:p>
        </p:txBody>
      </p:sp>
    </p:spTree>
    <p:extLst>
      <p:ext uri="{BB962C8B-B14F-4D97-AF65-F5344CB8AC3E}">
        <p14:creationId xmlns:p14="http://schemas.microsoft.com/office/powerpoint/2010/main" val="1622807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600200" y="838200"/>
            <a:ext cx="9904412" cy="5073022"/>
          </a:xfrm>
        </p:spPr>
        <p:txBody>
          <a:bodyPr>
            <a:normAutofit/>
          </a:bodyPr>
          <a:lstStyle/>
          <a:p>
            <a:pPr marL="0" indent="0">
              <a:buNone/>
            </a:pPr>
            <a:r>
              <a:rPr kumimoji="1" lang="en-US" altLang="ja-JP" sz="2800" dirty="0" smtClean="0"/>
              <a:t>【</a:t>
            </a:r>
            <a:r>
              <a:rPr kumimoji="1" lang="ja-JP" altLang="en-US" sz="2800" dirty="0" smtClean="0"/>
              <a:t>思考体験の障害</a:t>
            </a:r>
            <a:r>
              <a:rPr kumimoji="1" lang="en-US" altLang="ja-JP" sz="2800" dirty="0" smtClean="0"/>
              <a:t>】</a:t>
            </a:r>
            <a:r>
              <a:rPr lang="ja-JP" altLang="en-US" sz="2800" dirty="0" smtClean="0"/>
              <a:t>思考をコントロールできない状態</a:t>
            </a:r>
            <a:endParaRPr lang="en-US" altLang="ja-JP" sz="2800" dirty="0" smtClean="0"/>
          </a:p>
          <a:p>
            <a:pPr marL="0" indent="0">
              <a:buNone/>
            </a:pPr>
            <a:r>
              <a:rPr kumimoji="1" lang="ja-JP" altLang="en-US" sz="2800" dirty="0" smtClean="0"/>
              <a:t>作為体験（させられ体験）他者からの影響力によって操られると感じる。</a:t>
            </a:r>
            <a:endParaRPr kumimoji="1" lang="en-US" altLang="ja-JP" sz="2800" dirty="0" smtClean="0"/>
          </a:p>
          <a:p>
            <a:pPr marL="0" indent="0">
              <a:buNone/>
            </a:pPr>
            <a:r>
              <a:rPr lang="ja-JP" altLang="en-US" sz="2800" dirty="0" smtClean="0"/>
              <a:t>作為思考（させられ思考）他者の思考が支配的となり自分の思考と感じない</a:t>
            </a:r>
            <a:endParaRPr lang="en-US" altLang="ja-JP" sz="2800" dirty="0" smtClean="0"/>
          </a:p>
          <a:p>
            <a:pPr marL="0" indent="0">
              <a:buNone/>
            </a:pPr>
            <a:r>
              <a:rPr kumimoji="1" lang="ja-JP" altLang="en-US" sz="2800" dirty="0"/>
              <a:t>　</a:t>
            </a:r>
            <a:r>
              <a:rPr kumimoji="1" lang="ja-JP" altLang="en-US" sz="2800" dirty="0" smtClean="0"/>
              <a:t>①思考化声　自分の考える内容が他者の声に聞こえる</a:t>
            </a:r>
            <a:endParaRPr kumimoji="1" lang="en-US" altLang="ja-JP" sz="2800" dirty="0" smtClean="0"/>
          </a:p>
          <a:p>
            <a:pPr marL="0" indent="0">
              <a:buNone/>
            </a:pPr>
            <a:r>
              <a:rPr lang="ja-JP" altLang="en-US" sz="2800" dirty="0"/>
              <a:t>　</a:t>
            </a:r>
            <a:r>
              <a:rPr lang="ja-JP" altLang="en-US" sz="2800" dirty="0" smtClean="0"/>
              <a:t>②思考吹入　他者の考えが自分の中に吹き込まれる</a:t>
            </a:r>
            <a:endParaRPr lang="en-US" altLang="ja-JP" sz="2800" dirty="0" smtClean="0"/>
          </a:p>
          <a:p>
            <a:pPr marL="0" indent="0">
              <a:buNone/>
            </a:pPr>
            <a:r>
              <a:rPr kumimoji="1" lang="ja-JP" altLang="en-US" sz="2800" dirty="0"/>
              <a:t>　</a:t>
            </a:r>
            <a:r>
              <a:rPr kumimoji="1" lang="ja-JP" altLang="en-US" sz="2800" dirty="0" smtClean="0"/>
              <a:t>③思考奪取　考えが抜き取られる</a:t>
            </a:r>
            <a:endParaRPr kumimoji="1" lang="en-US" altLang="ja-JP" sz="2800" dirty="0" smtClean="0"/>
          </a:p>
          <a:p>
            <a:pPr marL="0" indent="0">
              <a:buNone/>
            </a:pPr>
            <a:r>
              <a:rPr lang="ja-JP" altLang="en-US" sz="2800" dirty="0" smtClean="0"/>
              <a:t>　➃思考伝播　考えが他人に伝わる</a:t>
            </a:r>
            <a:endParaRPr kumimoji="1" lang="ja-JP" altLang="en-US" sz="2800" dirty="0"/>
          </a:p>
        </p:txBody>
      </p:sp>
    </p:spTree>
    <p:extLst>
      <p:ext uri="{BB962C8B-B14F-4D97-AF65-F5344CB8AC3E}">
        <p14:creationId xmlns:p14="http://schemas.microsoft.com/office/powerpoint/2010/main" val="21150067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739901" y="624110"/>
            <a:ext cx="9764712" cy="569690"/>
          </a:xfrm>
        </p:spPr>
        <p:txBody>
          <a:bodyPr>
            <a:noAutofit/>
          </a:bodyPr>
          <a:lstStyle/>
          <a:p>
            <a:r>
              <a:rPr kumimoji="1" lang="ja-JP" altLang="en-US" b="1" smtClean="0"/>
              <a:t>統合失調症のまとめ</a:t>
            </a:r>
            <a:endParaRPr kumimoji="1" lang="ja-JP" altLang="en-US" b="1" dirty="0"/>
          </a:p>
        </p:txBody>
      </p:sp>
      <p:sp>
        <p:nvSpPr>
          <p:cNvPr id="3" name="コンテンツ プレースホルダー 2"/>
          <p:cNvSpPr>
            <a:spLocks noGrp="1"/>
          </p:cNvSpPr>
          <p:nvPr>
            <p:ph idx="1"/>
          </p:nvPr>
        </p:nvSpPr>
        <p:spPr>
          <a:xfrm>
            <a:off x="1739901" y="1498600"/>
            <a:ext cx="9764711" cy="4412622"/>
          </a:xfrm>
        </p:spPr>
        <p:txBody>
          <a:bodyPr>
            <a:normAutofit fontScale="92500" lnSpcReduction="10000"/>
          </a:bodyPr>
          <a:lstStyle/>
          <a:p>
            <a:pPr marL="0" indent="0">
              <a:buNone/>
            </a:pPr>
            <a:r>
              <a:rPr kumimoji="1" lang="ja-JP" altLang="en-US" sz="2800" smtClean="0"/>
              <a:t>・若い頃に発症する→病院受診はおくれることもあり</a:t>
            </a:r>
            <a:endParaRPr kumimoji="1" lang="en-US" altLang="ja-JP" sz="2800" smtClean="0"/>
          </a:p>
          <a:p>
            <a:pPr marL="0" indent="0">
              <a:buNone/>
            </a:pPr>
            <a:r>
              <a:rPr lang="ja-JP" altLang="en-US" sz="2800" smtClean="0"/>
              <a:t>・陽性症状・陰性症状・認知機能障害がある</a:t>
            </a:r>
            <a:endParaRPr lang="en-US" altLang="ja-JP" sz="2800" smtClean="0"/>
          </a:p>
          <a:p>
            <a:pPr marL="0" indent="0">
              <a:buNone/>
            </a:pPr>
            <a:r>
              <a:rPr kumimoji="1" lang="ja-JP" altLang="en-US" sz="2800" smtClean="0"/>
              <a:t>・遺伝的素因もあるが発病には複数要因が関与不明</a:t>
            </a:r>
            <a:endParaRPr kumimoji="1" lang="en-US" altLang="ja-JP" sz="2800" smtClean="0"/>
          </a:p>
          <a:p>
            <a:pPr marL="0" indent="0">
              <a:buNone/>
            </a:pPr>
            <a:r>
              <a:rPr lang="ja-JP" altLang="en-US" sz="2800" smtClean="0"/>
              <a:t>・幻聴が多い</a:t>
            </a:r>
            <a:endParaRPr lang="en-US" altLang="ja-JP" sz="2800" smtClean="0"/>
          </a:p>
          <a:p>
            <a:pPr marL="0" indent="0">
              <a:buNone/>
            </a:pPr>
            <a:r>
              <a:rPr kumimoji="1" lang="ja-JP" altLang="en-US" sz="2800" smtClean="0"/>
              <a:t>・妄想は病気ゆえに生じた不安感や違和感を根底に</a:t>
            </a:r>
            <a:r>
              <a:rPr lang="ja-JP" altLang="en-US" sz="2800" smtClean="0"/>
              <a:t>ある</a:t>
            </a:r>
            <a:endParaRPr lang="en-US" altLang="ja-JP" sz="2800" smtClean="0"/>
          </a:p>
          <a:p>
            <a:pPr marL="0" indent="0">
              <a:buNone/>
            </a:pPr>
            <a:r>
              <a:rPr lang="ja-JP" altLang="en-US" sz="2800" smtClean="0"/>
              <a:t>　場合がある</a:t>
            </a:r>
            <a:endParaRPr lang="en-US" altLang="ja-JP" sz="2800" smtClean="0"/>
          </a:p>
          <a:p>
            <a:pPr marL="0" indent="0">
              <a:buNone/>
            </a:pPr>
            <a:r>
              <a:rPr kumimoji="1" lang="ja-JP" altLang="en-US" sz="2800" smtClean="0"/>
              <a:t>・陰性症状は発見しにくく長期化しやすい、薬が効きに</a:t>
            </a:r>
            <a:endParaRPr kumimoji="1" lang="en-US" altLang="ja-JP" sz="2800" smtClean="0"/>
          </a:p>
          <a:p>
            <a:pPr marL="0" indent="0">
              <a:buNone/>
            </a:pPr>
            <a:r>
              <a:rPr kumimoji="1" lang="ja-JP" altLang="en-US" sz="2800" smtClean="0"/>
              <a:t>　くい</a:t>
            </a:r>
            <a:endParaRPr kumimoji="1" lang="en-US" altLang="ja-JP" sz="2800" smtClean="0"/>
          </a:p>
          <a:p>
            <a:pPr marL="0" indent="0">
              <a:buNone/>
            </a:pPr>
            <a:r>
              <a:rPr lang="ja-JP" altLang="en-US" sz="2800" smtClean="0"/>
              <a:t>・共通するのは「生きる事の不器用さ」</a:t>
            </a:r>
            <a:endParaRPr kumimoji="1" lang="ja-JP" altLang="en-US" sz="2800" dirty="0"/>
          </a:p>
        </p:txBody>
      </p:sp>
    </p:spTree>
    <p:extLst>
      <p:ext uri="{BB962C8B-B14F-4D97-AF65-F5344CB8AC3E}">
        <p14:creationId xmlns:p14="http://schemas.microsoft.com/office/powerpoint/2010/main" val="5063638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752601" y="624110"/>
            <a:ext cx="9752012" cy="671290"/>
          </a:xfrm>
        </p:spPr>
        <p:txBody>
          <a:bodyPr/>
          <a:lstStyle/>
          <a:p>
            <a:r>
              <a:rPr kumimoji="1" lang="ja-JP" altLang="en-US" dirty="0" smtClean="0"/>
              <a:t>統合失調症の援助に関する基礎的な考え</a:t>
            </a:r>
            <a:endParaRPr kumimoji="1" lang="ja-JP" altLang="en-US" dirty="0"/>
          </a:p>
        </p:txBody>
      </p:sp>
      <p:sp>
        <p:nvSpPr>
          <p:cNvPr id="3" name="コンテンツ プレースホルダー 2"/>
          <p:cNvSpPr>
            <a:spLocks noGrp="1"/>
          </p:cNvSpPr>
          <p:nvPr>
            <p:ph idx="1"/>
          </p:nvPr>
        </p:nvSpPr>
        <p:spPr>
          <a:xfrm>
            <a:off x="1879600" y="1816100"/>
            <a:ext cx="9625012" cy="4095122"/>
          </a:xfrm>
        </p:spPr>
        <p:txBody>
          <a:bodyPr/>
          <a:lstStyle/>
          <a:p>
            <a:pPr marL="0" indent="0">
              <a:buNone/>
            </a:pPr>
            <a:r>
              <a:rPr kumimoji="1" lang="ja-JP" altLang="en-US" sz="2800" dirty="0" smtClean="0">
                <a:solidFill>
                  <a:schemeClr val="accent1"/>
                </a:solidFill>
              </a:rPr>
              <a:t>バイスティックの</a:t>
            </a:r>
            <a:r>
              <a:rPr kumimoji="1" lang="en-US" altLang="ja-JP" sz="2800" dirty="0" smtClean="0">
                <a:solidFill>
                  <a:schemeClr val="accent1"/>
                </a:solidFill>
              </a:rPr>
              <a:t>7</a:t>
            </a:r>
            <a:r>
              <a:rPr kumimoji="1" lang="ja-JP" altLang="en-US" sz="2800" dirty="0" smtClean="0">
                <a:solidFill>
                  <a:schemeClr val="accent1"/>
                </a:solidFill>
              </a:rPr>
              <a:t>原則</a:t>
            </a:r>
            <a:r>
              <a:rPr kumimoji="1" lang="ja-JP" altLang="en-US" dirty="0" smtClean="0"/>
              <a:t>　　</a:t>
            </a:r>
            <a:r>
              <a:rPr kumimoji="1" lang="ja-JP" altLang="en-US" sz="2400" dirty="0" smtClean="0"/>
              <a:t>相談援助</a:t>
            </a:r>
            <a:endParaRPr kumimoji="1" lang="en-US" altLang="ja-JP" sz="2400" dirty="0" smtClean="0"/>
          </a:p>
          <a:p>
            <a:pPr marL="0" indent="0">
              <a:buNone/>
            </a:pPr>
            <a:r>
              <a:rPr lang="ja-JP" altLang="en-US" sz="2400" dirty="0" smtClean="0"/>
              <a:t>精神疾患を持つ人に関わっていると、悩み、迷い、焦り、怒り、などの感情に心揺さぶられる。自分のかかわり方をこの原則に沿って検証する事で、気づきが得られる。</a:t>
            </a:r>
            <a:endParaRPr lang="en-US" altLang="ja-JP" sz="2400" dirty="0" smtClean="0"/>
          </a:p>
          <a:p>
            <a:pPr marL="0" indent="0">
              <a:buNone/>
            </a:pPr>
            <a:r>
              <a:rPr kumimoji="1" lang="ja-JP" altLang="en-US" sz="2400" dirty="0" smtClean="0"/>
              <a:t>フェリックス・Ｐ・バイステック</a:t>
            </a:r>
            <a:endParaRPr kumimoji="1" lang="en-US" altLang="ja-JP" sz="2400" dirty="0" smtClean="0"/>
          </a:p>
          <a:p>
            <a:pPr marL="0" indent="0">
              <a:buNone/>
            </a:pPr>
            <a:r>
              <a:rPr lang="ja-JP" altLang="en-US" sz="2400" dirty="0"/>
              <a:t>アメリカ</a:t>
            </a:r>
            <a:r>
              <a:rPr lang="ja-JP" altLang="en-US" sz="2400" dirty="0" smtClean="0"/>
              <a:t>のケースワーカー社会福祉学者</a:t>
            </a:r>
            <a:endParaRPr lang="en-US" altLang="ja-JP" sz="2400" dirty="0" smtClean="0"/>
          </a:p>
          <a:p>
            <a:pPr marL="0" indent="0">
              <a:buNone/>
            </a:pPr>
            <a:r>
              <a:rPr kumimoji="1" lang="en-US" altLang="ja-JP" sz="2400" dirty="0" smtClean="0"/>
              <a:t>『</a:t>
            </a:r>
            <a:r>
              <a:rPr kumimoji="1" lang="ja-JP" altLang="en-US" sz="2400" dirty="0" smtClean="0"/>
              <a:t>ケースワークの原則</a:t>
            </a:r>
            <a:r>
              <a:rPr kumimoji="1" lang="en-US" altLang="ja-JP" sz="2400" dirty="0" smtClean="0"/>
              <a:t>』</a:t>
            </a:r>
          </a:p>
          <a:p>
            <a:pPr marL="0" indent="0">
              <a:buNone/>
            </a:pPr>
            <a:r>
              <a:rPr lang="ja-JP" altLang="en-US" sz="2400" dirty="0"/>
              <a:t>現在</a:t>
            </a:r>
            <a:r>
              <a:rPr lang="ja-JP" altLang="en-US" sz="2400" dirty="0" smtClean="0"/>
              <a:t>においてケースワークの基本的な作法として認識されている。</a:t>
            </a:r>
            <a:endParaRPr kumimoji="1" lang="ja-JP" altLang="en-US" sz="2400" dirty="0"/>
          </a:p>
        </p:txBody>
      </p:sp>
    </p:spTree>
    <p:extLst>
      <p:ext uri="{BB962C8B-B14F-4D97-AF65-F5344CB8AC3E}">
        <p14:creationId xmlns:p14="http://schemas.microsoft.com/office/powerpoint/2010/main" val="2561703885"/>
      </p:ext>
    </p:extLst>
  </p:cSld>
  <p:clrMapOvr>
    <a:masterClrMapping/>
  </p:clrMapOvr>
  <p:transition spd="slow">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676400" y="711200"/>
            <a:ext cx="10071100" cy="5956300"/>
          </a:xfrm>
        </p:spPr>
        <p:txBody>
          <a:bodyPr>
            <a:normAutofit/>
          </a:bodyPr>
          <a:lstStyle/>
          <a:p>
            <a:pPr marL="0" indent="0">
              <a:buNone/>
            </a:pPr>
            <a:r>
              <a:rPr kumimoji="1" lang="ja-JP" altLang="en-US" sz="2800" b="1" dirty="0" smtClean="0">
                <a:solidFill>
                  <a:schemeClr val="accent5">
                    <a:lumMod val="75000"/>
                  </a:schemeClr>
                </a:solidFill>
              </a:rPr>
              <a:t>バイスティックの</a:t>
            </a:r>
            <a:r>
              <a:rPr kumimoji="1" lang="en-US" altLang="ja-JP" sz="2800" b="1" dirty="0" smtClean="0">
                <a:solidFill>
                  <a:schemeClr val="accent5">
                    <a:lumMod val="75000"/>
                  </a:schemeClr>
                </a:solidFill>
              </a:rPr>
              <a:t>7</a:t>
            </a:r>
            <a:r>
              <a:rPr kumimoji="1" lang="ja-JP" altLang="en-US" sz="2800" b="1" dirty="0" smtClean="0">
                <a:solidFill>
                  <a:schemeClr val="accent5">
                    <a:lumMod val="75000"/>
                  </a:schemeClr>
                </a:solidFill>
              </a:rPr>
              <a:t>原則</a:t>
            </a:r>
            <a:endParaRPr kumimoji="1" lang="en-US" altLang="ja-JP" sz="2800" b="1" dirty="0" smtClean="0">
              <a:solidFill>
                <a:schemeClr val="accent5">
                  <a:lumMod val="75000"/>
                </a:schemeClr>
              </a:solidFill>
            </a:endParaRPr>
          </a:p>
          <a:p>
            <a:pPr marL="0" indent="0">
              <a:buNone/>
            </a:pPr>
            <a:r>
              <a:rPr kumimoji="1" lang="ja-JP" altLang="en-US" sz="2000" b="1" dirty="0" smtClean="0">
                <a:solidFill>
                  <a:schemeClr val="accent1"/>
                </a:solidFill>
              </a:rPr>
              <a:t>１</a:t>
            </a:r>
            <a:r>
              <a:rPr kumimoji="1" lang="en-US" altLang="ja-JP" sz="2000" b="1" dirty="0" smtClean="0">
                <a:solidFill>
                  <a:schemeClr val="accent1"/>
                </a:solidFill>
              </a:rPr>
              <a:t>.</a:t>
            </a:r>
            <a:r>
              <a:rPr kumimoji="1" lang="ja-JP" altLang="en-US" sz="2000" b="1" dirty="0" smtClean="0">
                <a:solidFill>
                  <a:schemeClr val="accent1"/>
                </a:solidFill>
              </a:rPr>
              <a:t>個別化の原則</a:t>
            </a:r>
            <a:endParaRPr kumimoji="1" lang="en-US" altLang="ja-JP" sz="2000" b="1" dirty="0" smtClean="0">
              <a:solidFill>
                <a:schemeClr val="accent1"/>
              </a:solidFill>
            </a:endParaRPr>
          </a:p>
          <a:p>
            <a:pPr marL="0" indent="0">
              <a:buNone/>
            </a:pPr>
            <a:r>
              <a:rPr lang="ja-JP" altLang="en-US" sz="2000" dirty="0" smtClean="0">
                <a:solidFill>
                  <a:schemeClr val="accent1"/>
                </a:solidFill>
              </a:rPr>
              <a:t>　</a:t>
            </a:r>
            <a:r>
              <a:rPr lang="ja-JP" altLang="en-US" sz="2000" dirty="0" smtClean="0">
                <a:solidFill>
                  <a:schemeClr val="tx1"/>
                </a:solidFill>
              </a:rPr>
              <a:t>当事者の抱える困難や問題は、同じような状況に見えても、育った環境や、価値観は違う。目の前にいる人は世界に</a:t>
            </a:r>
            <a:r>
              <a:rPr lang="ja-JP" altLang="en-US" sz="2000" dirty="0">
                <a:solidFill>
                  <a:schemeClr val="tx1"/>
                </a:solidFill>
              </a:rPr>
              <a:t>一人</a:t>
            </a:r>
            <a:r>
              <a:rPr lang="ja-JP" altLang="en-US" sz="2000" dirty="0" smtClean="0">
                <a:solidFill>
                  <a:schemeClr val="tx1"/>
                </a:solidFill>
              </a:rPr>
              <a:t>しかいないということを忘れてはならない。援助がパターン化していないか、偏見や先入観にとらわれていないか自分のペースで話を進めていないかを検証しながら進めていく事が大切。</a:t>
            </a:r>
            <a:endParaRPr lang="en-US" altLang="ja-JP" sz="2000" dirty="0" smtClean="0">
              <a:solidFill>
                <a:schemeClr val="tx1"/>
              </a:solidFill>
            </a:endParaRPr>
          </a:p>
          <a:p>
            <a:pPr marL="0" indent="0">
              <a:buNone/>
            </a:pPr>
            <a:r>
              <a:rPr lang="ja-JP" altLang="en-US" sz="2000" b="1" dirty="0" smtClean="0">
                <a:solidFill>
                  <a:schemeClr val="accent1"/>
                </a:solidFill>
              </a:rPr>
              <a:t>２</a:t>
            </a:r>
            <a:r>
              <a:rPr lang="en-US" altLang="ja-JP" sz="2000" b="1" dirty="0" smtClean="0">
                <a:solidFill>
                  <a:schemeClr val="accent1"/>
                </a:solidFill>
              </a:rPr>
              <a:t>.</a:t>
            </a:r>
            <a:r>
              <a:rPr lang="ja-JP" altLang="en-US" sz="2000" b="1" dirty="0" smtClean="0">
                <a:solidFill>
                  <a:schemeClr val="accent1"/>
                </a:solidFill>
              </a:rPr>
              <a:t>意図的な感情表現の原則</a:t>
            </a:r>
            <a:endParaRPr lang="en-US" altLang="ja-JP" sz="2000" b="1" dirty="0" smtClean="0">
              <a:solidFill>
                <a:schemeClr val="accent1"/>
              </a:solidFill>
            </a:endParaRPr>
          </a:p>
          <a:p>
            <a:pPr marL="0" indent="0">
              <a:buNone/>
            </a:pPr>
            <a:r>
              <a:rPr lang="ja-JP" altLang="en-US" sz="2000" b="1" dirty="0">
                <a:solidFill>
                  <a:schemeClr val="accent1"/>
                </a:solidFill>
              </a:rPr>
              <a:t>　</a:t>
            </a:r>
            <a:r>
              <a:rPr lang="ja-JP" altLang="en-US" sz="2000" dirty="0" smtClean="0">
                <a:solidFill>
                  <a:schemeClr val="tx1"/>
                </a:solidFill>
              </a:rPr>
              <a:t>当事者の感情表現の自由を認める。特に否定的な感情や独善的な感情を表出させることで当事者自身の心の足枷を取り払う。援助者は話しやすい雰囲気を意識しているか。座る位置はそこで</a:t>
            </a:r>
            <a:r>
              <a:rPr lang="ja-JP" altLang="en-US" sz="2000" dirty="0">
                <a:solidFill>
                  <a:schemeClr val="tx1"/>
                </a:solidFill>
              </a:rPr>
              <a:t>良</a:t>
            </a:r>
            <a:r>
              <a:rPr lang="ja-JP" altLang="en-US" sz="2000" dirty="0" smtClean="0">
                <a:solidFill>
                  <a:schemeClr val="tx1"/>
                </a:solidFill>
              </a:rPr>
              <a:t>いのか。開かれた質問と閉じられた質問を意識しているか。</a:t>
            </a:r>
            <a:endParaRPr lang="en-US" altLang="ja-JP" sz="2000" dirty="0" smtClean="0">
              <a:solidFill>
                <a:schemeClr val="tx1"/>
              </a:solidFill>
            </a:endParaRPr>
          </a:p>
          <a:p>
            <a:pPr marL="0" indent="0">
              <a:buNone/>
            </a:pPr>
            <a:r>
              <a:rPr lang="en-US" altLang="ja-JP" sz="2000" dirty="0" smtClean="0">
                <a:solidFill>
                  <a:schemeClr val="tx1"/>
                </a:solidFill>
              </a:rPr>
              <a:t>※</a:t>
            </a:r>
            <a:r>
              <a:rPr lang="ja-JP" altLang="en-US" sz="2000" dirty="0" smtClean="0">
                <a:solidFill>
                  <a:schemeClr val="tx1"/>
                </a:solidFill>
              </a:rPr>
              <a:t>開かれた質問：オープンクエスチョン＝～についてどう思いますか？等。</a:t>
            </a:r>
            <a:endParaRPr lang="en-US" altLang="ja-JP" sz="2000" dirty="0" smtClean="0">
              <a:solidFill>
                <a:schemeClr val="tx1"/>
              </a:solidFill>
            </a:endParaRPr>
          </a:p>
          <a:p>
            <a:pPr marL="0" indent="0">
              <a:buNone/>
            </a:pPr>
            <a:r>
              <a:rPr lang="en-US" altLang="ja-JP" sz="2000" dirty="0" smtClean="0">
                <a:solidFill>
                  <a:schemeClr val="tx1"/>
                </a:solidFill>
              </a:rPr>
              <a:t>※</a:t>
            </a:r>
            <a:r>
              <a:rPr lang="ja-JP" altLang="en-US" sz="2000" dirty="0" smtClean="0">
                <a:solidFill>
                  <a:schemeClr val="tx1"/>
                </a:solidFill>
              </a:rPr>
              <a:t>閉じられた質問：クローズドクエスチョン＝</a:t>
            </a:r>
            <a:r>
              <a:rPr lang="en-US" altLang="ja-JP" sz="2000" dirty="0" smtClean="0">
                <a:solidFill>
                  <a:schemeClr val="tx1"/>
                </a:solidFill>
              </a:rPr>
              <a:t>Yes</a:t>
            </a:r>
            <a:r>
              <a:rPr lang="ja-JP" altLang="en-US" sz="2000" dirty="0" smtClean="0">
                <a:solidFill>
                  <a:schemeClr val="tx1"/>
                </a:solidFill>
              </a:rPr>
              <a:t>か</a:t>
            </a:r>
            <a:r>
              <a:rPr lang="en-US" altLang="ja-JP" sz="2000" dirty="0" smtClean="0">
                <a:solidFill>
                  <a:schemeClr val="tx1"/>
                </a:solidFill>
              </a:rPr>
              <a:t>No</a:t>
            </a:r>
            <a:r>
              <a:rPr lang="ja-JP" altLang="en-US" sz="2000" dirty="0" smtClean="0">
                <a:solidFill>
                  <a:schemeClr val="tx1"/>
                </a:solidFill>
              </a:rPr>
              <a:t>か。</a:t>
            </a:r>
            <a:endParaRPr lang="en-US" altLang="ja-JP" sz="2000" dirty="0" smtClean="0">
              <a:solidFill>
                <a:schemeClr val="tx1"/>
              </a:solidFill>
            </a:endParaRPr>
          </a:p>
          <a:p>
            <a:pPr marL="0" indent="0">
              <a:buNone/>
            </a:pPr>
            <a:r>
              <a:rPr lang="ja-JP" altLang="en-US" sz="2000" b="1" dirty="0">
                <a:solidFill>
                  <a:schemeClr val="accent1"/>
                </a:solidFill>
              </a:rPr>
              <a:t>３</a:t>
            </a:r>
            <a:r>
              <a:rPr lang="en-US" altLang="ja-JP" sz="2000" b="1" dirty="0">
                <a:solidFill>
                  <a:schemeClr val="accent1"/>
                </a:solidFill>
              </a:rPr>
              <a:t>.</a:t>
            </a:r>
            <a:r>
              <a:rPr lang="ja-JP" altLang="en-US" sz="2000" b="1" dirty="0">
                <a:solidFill>
                  <a:schemeClr val="accent1"/>
                </a:solidFill>
              </a:rPr>
              <a:t>統制化された情緒関与の原則</a:t>
            </a:r>
          </a:p>
          <a:p>
            <a:pPr marL="0" indent="0">
              <a:buNone/>
            </a:pPr>
            <a:r>
              <a:rPr lang="ja-JP" altLang="en-US" sz="2000" dirty="0">
                <a:solidFill>
                  <a:schemeClr val="tx1"/>
                </a:solidFill>
              </a:rPr>
              <a:t>当事者の感情に巻き込まれないようにする。過度な感情移入をしていないか。急ぎ過ぎていないか、平常心は保てているか。</a:t>
            </a:r>
          </a:p>
          <a:p>
            <a:pPr marL="0" indent="0">
              <a:buNone/>
            </a:pPr>
            <a:endParaRPr kumimoji="1" lang="ja-JP" altLang="en-US" sz="1600" dirty="0">
              <a:solidFill>
                <a:schemeClr val="accent1"/>
              </a:solidFill>
            </a:endParaRPr>
          </a:p>
        </p:txBody>
      </p:sp>
    </p:spTree>
    <p:extLst>
      <p:ext uri="{BB962C8B-B14F-4D97-AF65-F5344CB8AC3E}">
        <p14:creationId xmlns:p14="http://schemas.microsoft.com/office/powerpoint/2010/main" val="4554552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712912" y="787400"/>
            <a:ext cx="9526588" cy="5448300"/>
          </a:xfrm>
        </p:spPr>
        <p:txBody>
          <a:bodyPr>
            <a:normAutofit fontScale="92500" lnSpcReduction="10000"/>
          </a:bodyPr>
          <a:lstStyle/>
          <a:p>
            <a:pPr marL="0" indent="0">
              <a:buNone/>
            </a:pPr>
            <a:r>
              <a:rPr kumimoji="1" lang="ja-JP" altLang="en-US" sz="2000" b="1" dirty="0" smtClean="0">
                <a:solidFill>
                  <a:schemeClr val="accent1"/>
                </a:solidFill>
              </a:rPr>
              <a:t>４</a:t>
            </a:r>
            <a:r>
              <a:rPr kumimoji="1" lang="en-US" altLang="ja-JP" sz="2000" b="1" dirty="0" smtClean="0">
                <a:solidFill>
                  <a:schemeClr val="accent1"/>
                </a:solidFill>
              </a:rPr>
              <a:t>.</a:t>
            </a:r>
            <a:r>
              <a:rPr kumimoji="1" lang="ja-JP" altLang="en-US" sz="2000" b="1" dirty="0" smtClean="0">
                <a:solidFill>
                  <a:schemeClr val="accent1"/>
                </a:solidFill>
              </a:rPr>
              <a:t>受容の原則</a:t>
            </a:r>
            <a:endParaRPr lang="en-US" altLang="ja-JP" sz="2000" b="1" dirty="0" smtClean="0">
              <a:solidFill>
                <a:schemeClr val="accent1"/>
              </a:solidFill>
            </a:endParaRPr>
          </a:p>
          <a:p>
            <a:pPr marL="0" indent="0">
              <a:buNone/>
            </a:pPr>
            <a:r>
              <a:rPr kumimoji="1" lang="ja-JP" altLang="en-US" sz="2000" dirty="0" smtClean="0">
                <a:solidFill>
                  <a:schemeClr val="tx1"/>
                </a:solidFill>
              </a:rPr>
              <a:t>当事者の考えは、自身の人生経験や思考から来るものであり、</a:t>
            </a:r>
            <a:r>
              <a:rPr kumimoji="1" lang="en-US" altLang="ja-JP" sz="2000" dirty="0" smtClean="0">
                <a:solidFill>
                  <a:schemeClr val="tx1"/>
                </a:solidFill>
              </a:rPr>
              <a:t>『</a:t>
            </a:r>
            <a:r>
              <a:rPr kumimoji="1" lang="ja-JP" altLang="en-US" sz="2000" dirty="0" smtClean="0">
                <a:solidFill>
                  <a:schemeClr val="tx1"/>
                </a:solidFill>
              </a:rPr>
              <a:t>個性</a:t>
            </a:r>
            <a:r>
              <a:rPr kumimoji="1" lang="en-US" altLang="ja-JP" sz="2000" dirty="0" smtClean="0">
                <a:solidFill>
                  <a:schemeClr val="tx1"/>
                </a:solidFill>
              </a:rPr>
              <a:t>』</a:t>
            </a:r>
            <a:r>
              <a:rPr kumimoji="1" lang="ja-JP" altLang="en-US" sz="2000" dirty="0" smtClean="0">
                <a:solidFill>
                  <a:schemeClr val="tx1"/>
                </a:solidFill>
              </a:rPr>
              <a:t>であるため、頭から否定せず、どうしてそういう考え方になるかを理解する。この原則によって援助者による当事者への直接的命令や行動感情の否定が禁じられる。ニュートラルな状態で関わる。</a:t>
            </a:r>
            <a:endParaRPr kumimoji="1" lang="en-US" altLang="ja-JP" sz="2000" dirty="0" smtClean="0">
              <a:solidFill>
                <a:schemeClr val="tx1"/>
              </a:solidFill>
            </a:endParaRPr>
          </a:p>
          <a:p>
            <a:pPr marL="0" indent="0">
              <a:buNone/>
            </a:pPr>
            <a:r>
              <a:rPr lang="en-US" altLang="ja-JP" sz="2000" b="1" dirty="0" smtClean="0">
                <a:solidFill>
                  <a:schemeClr val="accent1"/>
                </a:solidFill>
              </a:rPr>
              <a:t>5.</a:t>
            </a:r>
            <a:r>
              <a:rPr lang="ja-JP" altLang="en-US" sz="2000" b="1" dirty="0" smtClean="0">
                <a:solidFill>
                  <a:schemeClr val="accent1"/>
                </a:solidFill>
              </a:rPr>
              <a:t>非審判的態度の原則</a:t>
            </a:r>
            <a:endParaRPr lang="en-US" altLang="ja-JP" sz="2000" b="1" dirty="0" smtClean="0">
              <a:solidFill>
                <a:schemeClr val="accent1"/>
              </a:solidFill>
            </a:endParaRPr>
          </a:p>
          <a:p>
            <a:pPr marL="0" indent="0">
              <a:buNone/>
            </a:pPr>
            <a:r>
              <a:rPr kumimoji="1" lang="ja-JP" altLang="en-US" sz="2000" dirty="0" smtClean="0">
                <a:solidFill>
                  <a:schemeClr val="tx1"/>
                </a:solidFill>
              </a:rPr>
              <a:t>当事者の行動や思考に援助者は善意を判じない。あくまで援助者は補佐であり、当事者自身が行うのが理想。また人間は基本的に当初において自らを否定するものは信用しない。受容の観点からも、これが要求される。違う角度から多面的に捉えているか。色眼鏡で見たり、常識の枠にとらわれていないか。</a:t>
            </a:r>
            <a:endParaRPr kumimoji="1" lang="en-US" altLang="ja-JP" sz="2000" dirty="0" smtClean="0">
              <a:solidFill>
                <a:schemeClr val="tx1"/>
              </a:solidFill>
            </a:endParaRPr>
          </a:p>
          <a:p>
            <a:pPr marL="0" indent="0">
              <a:buNone/>
            </a:pPr>
            <a:r>
              <a:rPr lang="en-US" altLang="ja-JP" sz="2000" b="1" dirty="0" smtClean="0">
                <a:solidFill>
                  <a:schemeClr val="accent1"/>
                </a:solidFill>
              </a:rPr>
              <a:t>6.</a:t>
            </a:r>
            <a:r>
              <a:rPr lang="ja-JP" altLang="en-US" sz="2000" b="1" dirty="0" smtClean="0">
                <a:solidFill>
                  <a:schemeClr val="accent1"/>
                </a:solidFill>
              </a:rPr>
              <a:t>自己決定の原則</a:t>
            </a:r>
            <a:endParaRPr lang="en-US" altLang="ja-JP" sz="2000" b="1" dirty="0" smtClean="0">
              <a:solidFill>
                <a:schemeClr val="accent1"/>
              </a:solidFill>
            </a:endParaRPr>
          </a:p>
          <a:p>
            <a:pPr marL="0" indent="0">
              <a:buNone/>
            </a:pPr>
            <a:r>
              <a:rPr kumimoji="1" lang="ja-JP" altLang="en-US" sz="2000" dirty="0">
                <a:solidFill>
                  <a:schemeClr val="tx1"/>
                </a:solidFill>
              </a:rPr>
              <a:t>問題</a:t>
            </a:r>
            <a:r>
              <a:rPr kumimoji="1" lang="ja-JP" altLang="en-US" sz="2000" dirty="0" smtClean="0">
                <a:solidFill>
                  <a:schemeClr val="tx1"/>
                </a:solidFill>
              </a:rPr>
              <a:t>の解決</a:t>
            </a:r>
            <a:r>
              <a:rPr kumimoji="1" lang="ja-JP" altLang="en-US" sz="2000" dirty="0">
                <a:solidFill>
                  <a:schemeClr val="tx1"/>
                </a:solidFill>
              </a:rPr>
              <a:t>主体</a:t>
            </a:r>
            <a:r>
              <a:rPr kumimoji="1" lang="ja-JP" altLang="en-US" sz="2000" dirty="0" smtClean="0">
                <a:solidFill>
                  <a:schemeClr val="tx1"/>
                </a:solidFill>
              </a:rPr>
              <a:t>は当事者である。当事者が本来持っている力や強さはどのくらいか。本人の意思確認しているか。発した言葉は本心なのか。緊急性はあるか。周囲の援助は期待できるか。援助が行き過ぎていないか。</a:t>
            </a:r>
            <a:endParaRPr kumimoji="1" lang="en-US" altLang="ja-JP" sz="2000" dirty="0" smtClean="0">
              <a:solidFill>
                <a:schemeClr val="tx1"/>
              </a:solidFill>
            </a:endParaRPr>
          </a:p>
          <a:p>
            <a:pPr marL="0" indent="0">
              <a:buNone/>
            </a:pPr>
            <a:r>
              <a:rPr lang="en-US" altLang="ja-JP" sz="2000" b="1" dirty="0" smtClean="0">
                <a:solidFill>
                  <a:schemeClr val="accent1"/>
                </a:solidFill>
              </a:rPr>
              <a:t>7.</a:t>
            </a:r>
            <a:r>
              <a:rPr lang="ja-JP" altLang="en-US" sz="2000" b="1" dirty="0" smtClean="0">
                <a:solidFill>
                  <a:schemeClr val="accent1"/>
                </a:solidFill>
              </a:rPr>
              <a:t>秘密保持の原則</a:t>
            </a:r>
            <a:endParaRPr lang="en-US" altLang="ja-JP" sz="2000" b="1" dirty="0" smtClean="0">
              <a:solidFill>
                <a:schemeClr val="accent1"/>
              </a:solidFill>
            </a:endParaRPr>
          </a:p>
          <a:p>
            <a:pPr marL="0" indent="0">
              <a:buNone/>
            </a:pPr>
            <a:r>
              <a:rPr kumimoji="1" lang="ja-JP" altLang="en-US" sz="2000" dirty="0" smtClean="0">
                <a:solidFill>
                  <a:schemeClr val="tx1"/>
                </a:solidFill>
              </a:rPr>
              <a:t>当事者の個人情報・プライバシーは絶対にもらしてはならない。個人情報の使用にあたって当事者に不安をあたえていないか。</a:t>
            </a:r>
            <a:endParaRPr kumimoji="1" lang="en-US" altLang="ja-JP" sz="2000" dirty="0" smtClean="0">
              <a:solidFill>
                <a:schemeClr val="tx1"/>
              </a:solidFill>
            </a:endParaRPr>
          </a:p>
          <a:p>
            <a:pPr marL="0" indent="0">
              <a:buNone/>
            </a:pPr>
            <a:endParaRPr kumimoji="1" lang="ja-JP" altLang="en-US" dirty="0">
              <a:solidFill>
                <a:schemeClr val="accent1"/>
              </a:solidFill>
            </a:endParaRPr>
          </a:p>
        </p:txBody>
      </p:sp>
    </p:spTree>
    <p:extLst>
      <p:ext uri="{BB962C8B-B14F-4D97-AF65-F5344CB8AC3E}">
        <p14:creationId xmlns:p14="http://schemas.microsoft.com/office/powerpoint/2010/main" val="36445433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689101" y="624110"/>
            <a:ext cx="9815512" cy="620490"/>
          </a:xfrm>
        </p:spPr>
        <p:txBody>
          <a:bodyPr>
            <a:normAutofit fontScale="90000"/>
          </a:bodyPr>
          <a:lstStyle/>
          <a:p>
            <a:r>
              <a:rPr kumimoji="1" lang="ja-JP" altLang="en-US" b="1" dirty="0" smtClean="0">
                <a:effectLst>
                  <a:outerShdw blurRad="38100" dist="38100" dir="2700000" algn="tl">
                    <a:srgbClr val="000000">
                      <a:alpha val="43137"/>
                    </a:srgbClr>
                  </a:outerShdw>
                </a:effectLst>
              </a:rPr>
              <a:t>症状に対する援助</a:t>
            </a:r>
            <a:endParaRPr kumimoji="1" lang="ja-JP" altLang="en-US" b="1" dirty="0">
              <a:effectLst>
                <a:outerShdw blurRad="38100" dist="38100" dir="2700000" algn="tl">
                  <a:srgbClr val="000000">
                    <a:alpha val="43137"/>
                  </a:srgbClr>
                </a:outerShdw>
              </a:effectLst>
            </a:endParaRPr>
          </a:p>
        </p:txBody>
      </p:sp>
      <p:sp>
        <p:nvSpPr>
          <p:cNvPr id="3" name="コンテンツ プレースホルダー 2"/>
          <p:cNvSpPr>
            <a:spLocks noGrp="1"/>
          </p:cNvSpPr>
          <p:nvPr>
            <p:ph idx="1"/>
          </p:nvPr>
        </p:nvSpPr>
        <p:spPr>
          <a:xfrm>
            <a:off x="1689101" y="1244600"/>
            <a:ext cx="9815511" cy="4666622"/>
          </a:xfrm>
        </p:spPr>
        <p:txBody>
          <a:bodyPr>
            <a:normAutofit lnSpcReduction="10000"/>
          </a:bodyPr>
          <a:lstStyle/>
          <a:p>
            <a:pPr marL="0" indent="0">
              <a:buNone/>
            </a:pPr>
            <a:r>
              <a:rPr kumimoji="1" lang="ja-JP" altLang="en-US" b="1" dirty="0" smtClean="0"/>
              <a:t>妄想に対する援助</a:t>
            </a:r>
            <a:endParaRPr kumimoji="1" lang="en-US" altLang="ja-JP" b="1" dirty="0" smtClean="0"/>
          </a:p>
          <a:p>
            <a:pPr marL="0" indent="0">
              <a:buNone/>
            </a:pPr>
            <a:r>
              <a:rPr lang="ja-JP" altLang="en-US" dirty="0"/>
              <a:t>　</a:t>
            </a:r>
            <a:r>
              <a:rPr lang="en-US" altLang="ja-JP" dirty="0" smtClean="0"/>
              <a:t>1.</a:t>
            </a:r>
            <a:r>
              <a:rPr lang="ja-JP" altLang="en-US" dirty="0" smtClean="0"/>
              <a:t>否定も肯定もしない</a:t>
            </a:r>
            <a:endParaRPr lang="en-US" altLang="ja-JP" dirty="0" smtClean="0"/>
          </a:p>
          <a:p>
            <a:pPr marL="0" indent="0">
              <a:buNone/>
            </a:pPr>
            <a:r>
              <a:rPr kumimoji="1" lang="ja-JP" altLang="en-US" dirty="0"/>
              <a:t>　</a:t>
            </a:r>
            <a:r>
              <a:rPr kumimoji="1" lang="ja-JP" altLang="en-US" dirty="0" smtClean="0"/>
              <a:t>　否定すると自分自身が拒絶されたり馬鹿にされたと感じて信頼関係の構築が困難となる。</a:t>
            </a:r>
            <a:endParaRPr kumimoji="1" lang="en-US" altLang="ja-JP" dirty="0" smtClean="0"/>
          </a:p>
          <a:p>
            <a:pPr marL="0" indent="0">
              <a:buNone/>
            </a:pPr>
            <a:r>
              <a:rPr lang="ja-JP" altLang="en-US" dirty="0" smtClean="0"/>
              <a:t>　</a:t>
            </a:r>
            <a:r>
              <a:rPr lang="en-US" altLang="ja-JP" dirty="0" smtClean="0"/>
              <a:t>2.</a:t>
            </a:r>
            <a:r>
              <a:rPr lang="ja-JP" altLang="en-US" dirty="0" smtClean="0"/>
              <a:t>妄想自体ではなく妄想による不安や恐怖に共感する。</a:t>
            </a:r>
            <a:endParaRPr lang="en-US" altLang="ja-JP" dirty="0" smtClean="0"/>
          </a:p>
          <a:p>
            <a:pPr marL="0" indent="0">
              <a:buNone/>
            </a:pPr>
            <a:r>
              <a:rPr kumimoji="1" lang="ja-JP" altLang="en-US" dirty="0"/>
              <a:t>　</a:t>
            </a:r>
            <a:r>
              <a:rPr kumimoji="1" lang="en-US" altLang="ja-JP" dirty="0" smtClean="0"/>
              <a:t>3.</a:t>
            </a:r>
            <a:r>
              <a:rPr kumimoji="1" lang="ja-JP" altLang="en-US" dirty="0" smtClean="0"/>
              <a:t>現実的な部分に目を向けられるような働きかけをする。</a:t>
            </a:r>
            <a:endParaRPr kumimoji="1" lang="en-US" altLang="ja-JP" dirty="0" smtClean="0"/>
          </a:p>
          <a:p>
            <a:pPr marL="0" indent="0">
              <a:buNone/>
            </a:pPr>
            <a:r>
              <a:rPr lang="ja-JP" altLang="en-US" b="1" dirty="0" smtClean="0"/>
              <a:t>幻聴に対する援助</a:t>
            </a:r>
            <a:endParaRPr lang="en-US" altLang="ja-JP" b="1" dirty="0" smtClean="0"/>
          </a:p>
          <a:p>
            <a:pPr marL="0" indent="0">
              <a:buNone/>
            </a:pPr>
            <a:r>
              <a:rPr kumimoji="1" lang="ja-JP" altLang="en-US" dirty="0"/>
              <a:t>　</a:t>
            </a:r>
            <a:r>
              <a:rPr kumimoji="1" lang="en-US" altLang="ja-JP" dirty="0" smtClean="0"/>
              <a:t>1.</a:t>
            </a:r>
            <a:r>
              <a:rPr kumimoji="1" lang="ja-JP" altLang="en-US" dirty="0" smtClean="0"/>
              <a:t>本人が幻聴だとわかっている場合</a:t>
            </a:r>
            <a:endParaRPr kumimoji="1" lang="en-US" altLang="ja-JP" dirty="0" smtClean="0"/>
          </a:p>
          <a:p>
            <a:pPr marL="0" indent="0">
              <a:buNone/>
            </a:pPr>
            <a:r>
              <a:rPr lang="ja-JP" altLang="en-US" dirty="0"/>
              <a:t>　</a:t>
            </a:r>
            <a:r>
              <a:rPr lang="ja-JP" altLang="en-US" dirty="0" smtClean="0"/>
              <a:t>　幻聴がまぎれる方法を一緒に考える。例）音楽を聴く、集中できる趣味を持つ</a:t>
            </a:r>
            <a:endParaRPr lang="en-US" altLang="ja-JP" dirty="0" smtClean="0"/>
          </a:p>
          <a:p>
            <a:pPr marL="0" indent="0">
              <a:buNone/>
            </a:pPr>
            <a:r>
              <a:rPr kumimoji="1" lang="ja-JP" altLang="en-US" dirty="0"/>
              <a:t>　</a:t>
            </a:r>
            <a:r>
              <a:rPr kumimoji="1" lang="ja-JP" altLang="en-US" dirty="0" smtClean="0"/>
              <a:t>　現実的な活動を進める</a:t>
            </a:r>
            <a:endParaRPr kumimoji="1" lang="en-US" altLang="ja-JP" dirty="0" smtClean="0"/>
          </a:p>
          <a:p>
            <a:pPr marL="0" indent="0">
              <a:buNone/>
            </a:pPr>
            <a:r>
              <a:rPr lang="ja-JP" altLang="en-US" dirty="0" smtClean="0"/>
              <a:t>　</a:t>
            </a:r>
            <a:r>
              <a:rPr lang="en-US" altLang="ja-JP" dirty="0" smtClean="0"/>
              <a:t>2.</a:t>
            </a:r>
            <a:r>
              <a:rPr lang="ja-JP" altLang="en-US" dirty="0" smtClean="0"/>
              <a:t>本人が幻聴とわかっていない場合</a:t>
            </a:r>
            <a:endParaRPr lang="en-US" altLang="ja-JP" dirty="0" smtClean="0"/>
          </a:p>
          <a:p>
            <a:pPr marL="0" indent="0">
              <a:buNone/>
            </a:pPr>
            <a:r>
              <a:rPr kumimoji="1" lang="ja-JP" altLang="en-US" dirty="0"/>
              <a:t>　</a:t>
            </a:r>
            <a:r>
              <a:rPr kumimoji="1" lang="ja-JP" altLang="en-US" dirty="0" smtClean="0"/>
              <a:t>　幻聴によるトラブルに介入する。</a:t>
            </a:r>
            <a:endParaRPr kumimoji="1" lang="en-US" altLang="ja-JP" dirty="0" smtClean="0"/>
          </a:p>
          <a:p>
            <a:pPr marL="0" indent="0">
              <a:buNone/>
            </a:pPr>
            <a:r>
              <a:rPr lang="ja-JP" altLang="en-US" dirty="0"/>
              <a:t>　</a:t>
            </a:r>
            <a:r>
              <a:rPr lang="ja-JP" altLang="en-US" dirty="0" smtClean="0"/>
              <a:t>　つらい気持ちに共感する。</a:t>
            </a:r>
            <a:endParaRPr kumimoji="1" lang="ja-JP" altLang="en-US" dirty="0"/>
          </a:p>
        </p:txBody>
      </p:sp>
    </p:spTree>
    <p:extLst>
      <p:ext uri="{BB962C8B-B14F-4D97-AF65-F5344CB8AC3E}">
        <p14:creationId xmlns:p14="http://schemas.microsoft.com/office/powerpoint/2010/main" val="8407835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651000" y="800100"/>
            <a:ext cx="9853612" cy="5111122"/>
          </a:xfrm>
        </p:spPr>
        <p:txBody>
          <a:bodyPr/>
          <a:lstStyle/>
          <a:p>
            <a:pPr marL="0" indent="0">
              <a:buNone/>
            </a:pPr>
            <a:r>
              <a:rPr kumimoji="1" lang="ja-JP" altLang="en-US" sz="2400" b="1" dirty="0" smtClean="0"/>
              <a:t>陰性症状に対する援助</a:t>
            </a:r>
            <a:endParaRPr kumimoji="1" lang="en-US" altLang="ja-JP" sz="2400" b="1" dirty="0" smtClean="0"/>
          </a:p>
          <a:p>
            <a:pPr marL="0" indent="0">
              <a:buNone/>
            </a:pPr>
            <a:r>
              <a:rPr lang="en-US" altLang="ja-JP" dirty="0" smtClean="0"/>
              <a:t>1.</a:t>
            </a:r>
            <a:r>
              <a:rPr lang="ja-JP" altLang="en-US" dirty="0" smtClean="0"/>
              <a:t>長い時間をかけて底上げされていく（年～数十年単位）</a:t>
            </a:r>
            <a:endParaRPr lang="en-US" altLang="ja-JP" dirty="0" smtClean="0"/>
          </a:p>
          <a:p>
            <a:pPr marL="0" indent="0">
              <a:buNone/>
            </a:pPr>
            <a:r>
              <a:rPr kumimoji="1" lang="en-US" altLang="ja-JP" dirty="0" smtClean="0"/>
              <a:t>2.</a:t>
            </a:r>
            <a:r>
              <a:rPr kumimoji="1" lang="ja-JP" altLang="en-US" dirty="0" smtClean="0"/>
              <a:t>周囲から見ると歯、痒く見える場合が</a:t>
            </a:r>
            <a:r>
              <a:rPr lang="ja-JP" altLang="en-US" dirty="0"/>
              <a:t>あるが時間を</a:t>
            </a:r>
            <a:r>
              <a:rPr lang="ja-JP" altLang="en-US" dirty="0" smtClean="0"/>
              <a:t>かけて本人が</a:t>
            </a:r>
            <a:endParaRPr lang="en-US" altLang="ja-JP" dirty="0" smtClean="0"/>
          </a:p>
          <a:p>
            <a:pPr marL="0" indent="0">
              <a:buNone/>
            </a:pPr>
            <a:r>
              <a:rPr lang="ja-JP" altLang="en-US" dirty="0" smtClean="0"/>
              <a:t>　自信をつけていくような援助。</a:t>
            </a:r>
            <a:endParaRPr lang="en-US" altLang="ja-JP" dirty="0" smtClean="0"/>
          </a:p>
          <a:p>
            <a:pPr marL="0" indent="0">
              <a:buNone/>
            </a:pPr>
            <a:r>
              <a:rPr kumimoji="1" lang="en-US" altLang="ja-JP" dirty="0" smtClean="0"/>
              <a:t>3.</a:t>
            </a:r>
            <a:r>
              <a:rPr kumimoji="1" lang="ja-JP" altLang="en-US" dirty="0" smtClean="0"/>
              <a:t>患者の事情や経緯を理解し「生きることの不器用さ」に対して</a:t>
            </a:r>
            <a:endParaRPr kumimoji="1" lang="en-US" altLang="ja-JP" dirty="0" smtClean="0"/>
          </a:p>
          <a:p>
            <a:pPr marL="0" indent="0">
              <a:buNone/>
            </a:pPr>
            <a:r>
              <a:rPr lang="ja-JP" altLang="en-US" dirty="0"/>
              <a:t>　</a:t>
            </a:r>
            <a:r>
              <a:rPr lang="ja-JP" altLang="en-US" dirty="0" smtClean="0"/>
              <a:t>援助する。</a:t>
            </a:r>
            <a:endParaRPr lang="en-US" altLang="ja-JP" dirty="0" smtClean="0"/>
          </a:p>
          <a:p>
            <a:pPr marL="0" indent="0">
              <a:buNone/>
            </a:pPr>
            <a:endParaRPr kumimoji="1" lang="en-US" altLang="ja-JP" dirty="0"/>
          </a:p>
          <a:p>
            <a:pPr marL="0" indent="0">
              <a:buNone/>
            </a:pPr>
            <a:r>
              <a:rPr lang="ja-JP" altLang="en-US" sz="2400" b="1" dirty="0" smtClean="0"/>
              <a:t>服薬に対する援助</a:t>
            </a:r>
            <a:endParaRPr lang="en-US" altLang="ja-JP" sz="2400" b="1" dirty="0" smtClean="0"/>
          </a:p>
          <a:p>
            <a:pPr marL="0" indent="0">
              <a:buNone/>
            </a:pPr>
            <a:r>
              <a:rPr kumimoji="1" lang="en-US" altLang="ja-JP" dirty="0" smtClean="0"/>
              <a:t>1.</a:t>
            </a:r>
            <a:r>
              <a:rPr lang="ja-JP" altLang="en-US" dirty="0" smtClean="0"/>
              <a:t>継続</a:t>
            </a:r>
            <a:r>
              <a:rPr lang="ja-JP" altLang="en-US" dirty="0"/>
              <a:t>服薬</a:t>
            </a:r>
            <a:r>
              <a:rPr lang="ja-JP" altLang="en-US" dirty="0" smtClean="0"/>
              <a:t>は必ず必要</a:t>
            </a:r>
            <a:endParaRPr lang="en-US" altLang="ja-JP" dirty="0" smtClean="0"/>
          </a:p>
          <a:p>
            <a:pPr marL="0" indent="0">
              <a:buNone/>
            </a:pPr>
            <a:r>
              <a:rPr kumimoji="1" lang="en-US" altLang="ja-JP" dirty="0" smtClean="0"/>
              <a:t>2.</a:t>
            </a:r>
            <a:r>
              <a:rPr kumimoji="1" lang="ja-JP" altLang="en-US" dirty="0" smtClean="0"/>
              <a:t>患者の理解度や受け入れに応じたかかわりが必要</a:t>
            </a:r>
            <a:endParaRPr kumimoji="1" lang="en-US" altLang="ja-JP" dirty="0" smtClean="0"/>
          </a:p>
          <a:p>
            <a:pPr marL="0" indent="0">
              <a:buNone/>
            </a:pPr>
            <a:r>
              <a:rPr kumimoji="1" lang="ja-JP" altLang="en-US" dirty="0" smtClean="0"/>
              <a:t>（コンプライアンス・アドヒアランス・コンコーダンス）</a:t>
            </a:r>
            <a:endParaRPr kumimoji="1" lang="en-US" altLang="ja-JP" dirty="0" smtClean="0"/>
          </a:p>
        </p:txBody>
      </p:sp>
    </p:spTree>
    <p:extLst>
      <p:ext uri="{BB962C8B-B14F-4D97-AF65-F5344CB8AC3E}">
        <p14:creationId xmlns:p14="http://schemas.microsoft.com/office/powerpoint/2010/main" val="8498074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625600" y="774700"/>
            <a:ext cx="9879012" cy="5638800"/>
          </a:xfrm>
        </p:spPr>
        <p:txBody>
          <a:bodyPr>
            <a:normAutofit/>
          </a:bodyPr>
          <a:lstStyle/>
          <a:p>
            <a:pPr marL="0" indent="0">
              <a:buNone/>
            </a:pPr>
            <a:r>
              <a:rPr kumimoji="1" lang="ja-JP" altLang="en-US" dirty="0" smtClean="0"/>
              <a:t>コンプライアンス：医師の指示に従い処方された服薬を遵守すること</a:t>
            </a:r>
            <a:endParaRPr kumimoji="1" lang="en-US" altLang="ja-JP" dirty="0" smtClean="0"/>
          </a:p>
          <a:p>
            <a:pPr marL="0" indent="0">
              <a:buNone/>
            </a:pPr>
            <a:r>
              <a:rPr lang="ja-JP" altLang="en-US" dirty="0"/>
              <a:t>　</a:t>
            </a:r>
            <a:r>
              <a:rPr lang="ja-JP" altLang="en-US" dirty="0" smtClean="0"/>
              <a:t>　　　　　　　　主に急性期の治療　患者の遵守</a:t>
            </a:r>
            <a:endParaRPr lang="en-US" altLang="ja-JP" dirty="0" smtClean="0"/>
          </a:p>
          <a:p>
            <a:pPr marL="0" indent="0">
              <a:buNone/>
            </a:pPr>
            <a:r>
              <a:rPr kumimoji="1" lang="ja-JP" altLang="en-US" dirty="0" smtClean="0"/>
              <a:t>アドヒアランス：治療過程を理解し能動的に服薬する、患者の意志の強さ</a:t>
            </a:r>
            <a:endParaRPr kumimoji="1" lang="en-US" altLang="ja-JP" dirty="0" smtClean="0"/>
          </a:p>
          <a:p>
            <a:pPr marL="0" indent="0">
              <a:buNone/>
            </a:pPr>
            <a:r>
              <a:rPr lang="ja-JP" altLang="en-US" dirty="0" smtClean="0"/>
              <a:t>コンコーダンス：患者のライフスタイル（価値観）と治療の調和を図る退院前や回復期</a:t>
            </a:r>
            <a:endParaRPr lang="en-US" altLang="ja-JP" dirty="0" smtClean="0"/>
          </a:p>
          <a:p>
            <a:pPr marL="0" indent="0">
              <a:buNone/>
            </a:pPr>
            <a:r>
              <a:rPr kumimoji="1" lang="ja-JP" altLang="en-US" dirty="0"/>
              <a:t>　</a:t>
            </a:r>
            <a:r>
              <a:rPr kumimoji="1" lang="ja-JP" altLang="en-US" dirty="0" smtClean="0"/>
              <a:t>　　　　　　　（協調的看護介入のためのコミュニケーションスキルが重要）</a:t>
            </a:r>
            <a:endParaRPr kumimoji="1" lang="en-US" altLang="ja-JP" dirty="0" smtClean="0"/>
          </a:p>
          <a:p>
            <a:pPr marL="0" indent="0">
              <a:buNone/>
            </a:pPr>
            <a:r>
              <a:rPr lang="en-US" altLang="ja-JP" dirty="0" smtClean="0"/>
              <a:t>※</a:t>
            </a:r>
            <a:r>
              <a:rPr lang="ja-JP" altLang="en-US" dirty="0" smtClean="0"/>
              <a:t>統合失調症患者が服薬をしない場合の再入院率は約</a:t>
            </a:r>
            <a:r>
              <a:rPr lang="en-US" altLang="ja-JP" dirty="0" smtClean="0"/>
              <a:t>74</a:t>
            </a:r>
            <a:r>
              <a:rPr lang="ja-JP" altLang="en-US" dirty="0" smtClean="0"/>
              <a:t>％</a:t>
            </a:r>
            <a:endParaRPr lang="en-US" altLang="ja-JP" dirty="0" smtClean="0"/>
          </a:p>
          <a:p>
            <a:pPr marL="0" indent="0">
              <a:buNone/>
            </a:pPr>
            <a:r>
              <a:rPr lang="ja-JP" altLang="en-US" dirty="0" smtClean="0"/>
              <a:t>＜例＞数日前に薬剤が増量され、その後吐き気が出現して困っていると相談</a:t>
            </a:r>
            <a:endParaRPr lang="en-US" altLang="ja-JP" dirty="0" smtClean="0"/>
          </a:p>
          <a:p>
            <a:pPr marL="0" indent="0">
              <a:buNone/>
            </a:pPr>
            <a:r>
              <a:rPr kumimoji="1" lang="ja-JP" altLang="en-US" dirty="0"/>
              <a:t>　</a:t>
            </a:r>
            <a:r>
              <a:rPr kumimoji="1" lang="ja-JP" altLang="en-US" dirty="0" smtClean="0"/>
              <a:t>コンプライアンス⇒患者は医療者の指示に従う行動をする。</a:t>
            </a:r>
            <a:endParaRPr kumimoji="1" lang="en-US" altLang="ja-JP" dirty="0" smtClean="0"/>
          </a:p>
          <a:p>
            <a:pPr marL="0" indent="0">
              <a:buNone/>
            </a:pPr>
            <a:r>
              <a:rPr lang="ja-JP" altLang="en-US" dirty="0"/>
              <a:t>　</a:t>
            </a:r>
            <a:r>
              <a:rPr lang="ja-JP" altLang="en-US" dirty="0" smtClean="0"/>
              <a:t>　　　　　　　　　服薬したくない理由は関係なくルールを守らなければいけない。</a:t>
            </a:r>
            <a:endParaRPr lang="en-US" altLang="ja-JP" dirty="0" smtClean="0"/>
          </a:p>
          <a:p>
            <a:pPr marL="0" indent="0">
              <a:buNone/>
            </a:pPr>
            <a:endParaRPr lang="en-US" altLang="ja-JP" dirty="0" smtClean="0"/>
          </a:p>
          <a:p>
            <a:pPr marL="0" indent="0">
              <a:buNone/>
            </a:pPr>
            <a:r>
              <a:rPr kumimoji="1" lang="ja-JP" altLang="en-US" dirty="0" smtClean="0"/>
              <a:t>　アドヒアランス　⇒患者の意思が服薬行動の基礎、意欲があれば服薬できる患者</a:t>
            </a:r>
            <a:r>
              <a:rPr lang="ja-JP" altLang="en-US" dirty="0"/>
              <a:t>の</a:t>
            </a:r>
            <a:r>
              <a:rPr lang="ja-JP" altLang="en-US" dirty="0" smtClean="0"/>
              <a:t>ライフス</a:t>
            </a:r>
            <a:endParaRPr lang="en-US" altLang="ja-JP" dirty="0" smtClean="0"/>
          </a:p>
          <a:p>
            <a:pPr marL="0" indent="0">
              <a:buNone/>
            </a:pPr>
            <a:r>
              <a:rPr lang="ja-JP" altLang="en-US" dirty="0" smtClean="0"/>
              <a:t>　コンコーダンス　　タ</a:t>
            </a:r>
            <a:r>
              <a:rPr kumimoji="1" lang="ja-JP" altLang="en-US" dirty="0" smtClean="0"/>
              <a:t>イルや価値観との調和による意思決定が重要。服薬による苦痛を受け</a:t>
            </a:r>
            <a:endParaRPr kumimoji="1" lang="en-US" altLang="ja-JP" dirty="0" smtClean="0"/>
          </a:p>
          <a:p>
            <a:pPr marL="0" indent="0">
              <a:buNone/>
            </a:pPr>
            <a:r>
              <a:rPr kumimoji="1" lang="ja-JP" altLang="en-US" dirty="0" smtClean="0"/>
              <a:t>　　　　　　　　　　止め服薬継続できるような援助が必要。</a:t>
            </a:r>
            <a:endParaRPr lang="en-US" altLang="ja-JP" dirty="0" smtClean="0"/>
          </a:p>
        </p:txBody>
      </p:sp>
    </p:spTree>
    <p:extLst>
      <p:ext uri="{BB962C8B-B14F-4D97-AF65-F5344CB8AC3E}">
        <p14:creationId xmlns:p14="http://schemas.microsoft.com/office/powerpoint/2010/main" val="41405615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752601" y="177800"/>
            <a:ext cx="9752012" cy="1079500"/>
          </a:xfrm>
        </p:spPr>
        <p:txBody>
          <a:bodyPr>
            <a:normAutofit fontScale="90000"/>
          </a:bodyPr>
          <a:lstStyle/>
          <a:p>
            <a:r>
              <a:rPr kumimoji="1" lang="en-US" altLang="ja-JP" dirty="0" smtClean="0"/>
              <a:t>EE</a:t>
            </a:r>
            <a:r>
              <a:rPr kumimoji="1" lang="ja-JP" altLang="en-US" dirty="0" smtClean="0"/>
              <a:t>（</a:t>
            </a:r>
            <a:r>
              <a:rPr kumimoji="1" lang="en-US" altLang="ja-JP" dirty="0" smtClean="0"/>
              <a:t>Expressed Emotion)</a:t>
            </a:r>
            <a:r>
              <a:rPr kumimoji="1" lang="ja-JP" altLang="en-US" dirty="0" smtClean="0"/>
              <a:t>について</a:t>
            </a:r>
            <a:r>
              <a:rPr lang="en-US" altLang="ja-JP" dirty="0"/>
              <a:t/>
            </a:r>
            <a:br>
              <a:rPr lang="en-US" altLang="ja-JP" dirty="0"/>
            </a:br>
            <a:r>
              <a:rPr lang="ja-JP" altLang="en-US" dirty="0" smtClean="0"/>
              <a:t>　　　　　　　　</a:t>
            </a:r>
            <a:r>
              <a:rPr lang="ja-JP" altLang="en-US" sz="3100" dirty="0" smtClean="0"/>
              <a:t>～家族の接し方について～</a:t>
            </a:r>
            <a:r>
              <a:rPr kumimoji="1" lang="en-US" altLang="ja-JP" sz="3100" dirty="0" smtClean="0"/>
              <a:t/>
            </a:r>
            <a:br>
              <a:rPr kumimoji="1" lang="en-US" altLang="ja-JP" sz="3100" dirty="0" smtClean="0"/>
            </a:br>
            <a:endParaRPr kumimoji="1" lang="ja-JP" altLang="en-US" sz="3100" dirty="0"/>
          </a:p>
        </p:txBody>
      </p:sp>
      <p:sp>
        <p:nvSpPr>
          <p:cNvPr id="3" name="コンテンツ プレースホルダー 2"/>
          <p:cNvSpPr>
            <a:spLocks noGrp="1"/>
          </p:cNvSpPr>
          <p:nvPr>
            <p:ph idx="1"/>
          </p:nvPr>
        </p:nvSpPr>
        <p:spPr>
          <a:xfrm>
            <a:off x="1752600" y="1257300"/>
            <a:ext cx="9752012" cy="5448300"/>
          </a:xfrm>
        </p:spPr>
        <p:txBody>
          <a:bodyPr>
            <a:normAutofit lnSpcReduction="10000"/>
          </a:bodyPr>
          <a:lstStyle/>
          <a:p>
            <a:pPr marL="0" indent="0">
              <a:buNone/>
            </a:pPr>
            <a:r>
              <a:rPr kumimoji="1" lang="ja-JP" altLang="en-US" dirty="0" smtClean="0"/>
              <a:t>統合失調症の患者は周囲の人たちの接し方にも敏感。</a:t>
            </a:r>
            <a:endParaRPr kumimoji="1" lang="en-US" altLang="ja-JP" dirty="0" smtClean="0"/>
          </a:p>
          <a:p>
            <a:pPr marL="0" indent="0">
              <a:buNone/>
            </a:pPr>
            <a:r>
              <a:rPr lang="ja-JP" altLang="en-US" dirty="0"/>
              <a:t>家族</a:t>
            </a:r>
            <a:r>
              <a:rPr lang="ja-JP" altLang="en-US" dirty="0" smtClean="0"/>
              <a:t>や身近な人の感情の接し方（表情、口調、態度など）は、</a:t>
            </a:r>
            <a:endParaRPr lang="en-US" altLang="ja-JP" dirty="0" smtClean="0"/>
          </a:p>
          <a:p>
            <a:pPr marL="0" indent="0">
              <a:buNone/>
            </a:pPr>
            <a:r>
              <a:rPr lang="ja-JP" altLang="en-US" dirty="0" smtClean="0"/>
              <a:t>再発に大きな影響を与える。</a:t>
            </a:r>
            <a:endParaRPr lang="en-US" altLang="ja-JP" dirty="0" smtClean="0"/>
          </a:p>
          <a:p>
            <a:pPr marL="0" indent="0">
              <a:buNone/>
            </a:pPr>
            <a:r>
              <a:rPr kumimoji="1" lang="en-US" altLang="ja-JP" dirty="0" smtClean="0"/>
              <a:t>｢</a:t>
            </a:r>
            <a:r>
              <a:rPr kumimoji="1" lang="ja-JP" altLang="en-US" dirty="0" smtClean="0"/>
              <a:t>高</a:t>
            </a:r>
            <a:r>
              <a:rPr kumimoji="1" lang="en-US" altLang="ja-JP" dirty="0" smtClean="0"/>
              <a:t>EE｣</a:t>
            </a:r>
            <a:r>
              <a:rPr kumimoji="1" lang="ja-JP" altLang="en-US" dirty="0" smtClean="0"/>
              <a:t>の人間関係は再発率が高く低</a:t>
            </a:r>
            <a:r>
              <a:rPr kumimoji="1" lang="en-US" altLang="ja-JP" dirty="0" smtClean="0"/>
              <a:t>EE</a:t>
            </a:r>
            <a:r>
              <a:rPr kumimoji="1" lang="ja-JP" altLang="en-US" dirty="0" smtClean="0"/>
              <a:t>では再発率が低い</a:t>
            </a:r>
            <a:endParaRPr kumimoji="1" lang="en-US" altLang="ja-JP" dirty="0" smtClean="0"/>
          </a:p>
          <a:p>
            <a:pPr marL="0" indent="0">
              <a:buNone/>
            </a:pPr>
            <a:r>
              <a:rPr lang="ja-JP" altLang="en-US" dirty="0" smtClean="0"/>
              <a:t>高</a:t>
            </a:r>
            <a:r>
              <a:rPr lang="en-US" altLang="ja-JP" dirty="0" smtClean="0"/>
              <a:t>EE</a:t>
            </a:r>
            <a:r>
              <a:rPr lang="ja-JP" altLang="en-US" dirty="0" smtClean="0"/>
              <a:t>の３つのタイプ</a:t>
            </a:r>
            <a:endParaRPr lang="en-US" altLang="ja-JP" dirty="0" smtClean="0"/>
          </a:p>
          <a:p>
            <a:pPr marL="0" indent="0">
              <a:buNone/>
            </a:pPr>
            <a:r>
              <a:rPr kumimoji="1" lang="en-US" altLang="ja-JP" dirty="0" smtClean="0"/>
              <a:t>1.</a:t>
            </a:r>
            <a:r>
              <a:rPr kumimoji="1" lang="ja-JP" altLang="en-US" dirty="0" smtClean="0"/>
              <a:t>批判的な感情表出</a:t>
            </a:r>
            <a:endParaRPr kumimoji="1" lang="en-US" altLang="ja-JP" dirty="0" smtClean="0"/>
          </a:p>
          <a:p>
            <a:pPr marL="0" indent="0">
              <a:buNone/>
            </a:pPr>
            <a:r>
              <a:rPr lang="ja-JP" altLang="en-US" dirty="0" smtClean="0"/>
              <a:t>「何もしないでごろごろしている」「いい年をして仕事もしない」など不満や文句を言う。</a:t>
            </a:r>
            <a:endParaRPr lang="en-US" altLang="ja-JP" dirty="0" smtClean="0"/>
          </a:p>
          <a:p>
            <a:pPr marL="0" indent="0">
              <a:buNone/>
            </a:pPr>
            <a:r>
              <a:rPr kumimoji="1" lang="en-US" altLang="ja-JP" dirty="0" smtClean="0"/>
              <a:t>2.</a:t>
            </a:r>
            <a:r>
              <a:rPr kumimoji="1" lang="ja-JP" altLang="en-US" dirty="0" smtClean="0"/>
              <a:t>敵意のある感情表出</a:t>
            </a:r>
            <a:endParaRPr kumimoji="1" lang="en-US" altLang="ja-JP" dirty="0" smtClean="0"/>
          </a:p>
          <a:p>
            <a:pPr marL="0" indent="0">
              <a:buNone/>
            </a:pPr>
            <a:r>
              <a:rPr lang="ja-JP" altLang="en-US" dirty="0" smtClean="0"/>
              <a:t>「この</a:t>
            </a:r>
            <a:r>
              <a:rPr lang="ja-JP" altLang="en-US" dirty="0"/>
              <a:t>子</a:t>
            </a:r>
            <a:r>
              <a:rPr lang="ja-JP" altLang="en-US" dirty="0" smtClean="0"/>
              <a:t>がいなければい</a:t>
            </a:r>
            <a:r>
              <a:rPr lang="ja-JP" altLang="en-US" dirty="0"/>
              <a:t>い</a:t>
            </a:r>
            <a:r>
              <a:rPr lang="ja-JP" altLang="en-US" dirty="0" smtClean="0"/>
              <a:t>」「この人のせいで私の人生は台無しになった」</a:t>
            </a:r>
            <a:endParaRPr lang="en-US" altLang="ja-JP" dirty="0" smtClean="0"/>
          </a:p>
          <a:p>
            <a:pPr marL="0" indent="0">
              <a:buNone/>
            </a:pPr>
            <a:r>
              <a:rPr lang="ja-JP" altLang="en-US" dirty="0"/>
              <a:t>　</a:t>
            </a:r>
            <a:r>
              <a:rPr lang="ja-JP" altLang="en-US" dirty="0" smtClean="0"/>
              <a:t>敵対的な感情の表出</a:t>
            </a:r>
            <a:endParaRPr kumimoji="1" lang="en-US" altLang="ja-JP" dirty="0" smtClean="0"/>
          </a:p>
          <a:p>
            <a:pPr marL="0" indent="0">
              <a:buNone/>
            </a:pPr>
            <a:r>
              <a:rPr lang="en-US" altLang="ja-JP" dirty="0" smtClean="0"/>
              <a:t>3.</a:t>
            </a:r>
            <a:r>
              <a:rPr lang="ja-JP" altLang="en-US" dirty="0" smtClean="0"/>
              <a:t>情緒的に巻き込まれている感情表出</a:t>
            </a:r>
            <a:endParaRPr lang="en-US" altLang="ja-JP" dirty="0" smtClean="0"/>
          </a:p>
          <a:p>
            <a:pPr marL="0" indent="0">
              <a:buNone/>
            </a:pPr>
            <a:r>
              <a:rPr kumimoji="1" lang="ja-JP" altLang="en-US" dirty="0" smtClean="0"/>
              <a:t>「この子は病人だから私がいてあげないといけない」など過保護になる。</a:t>
            </a:r>
            <a:endParaRPr kumimoji="1" lang="en-US" altLang="ja-JP" dirty="0" smtClean="0"/>
          </a:p>
          <a:p>
            <a:pPr marL="0" indent="0">
              <a:buNone/>
            </a:pPr>
            <a:r>
              <a:rPr kumimoji="1" lang="ja-JP" altLang="en-US" dirty="0" smtClean="0"/>
              <a:t>少しの事で泣き崩れたり、冷静さを失う。</a:t>
            </a:r>
            <a:endParaRPr kumimoji="1" lang="en-US" altLang="ja-JP" dirty="0" smtClean="0"/>
          </a:p>
          <a:p>
            <a:pPr marL="0" indent="0">
              <a:buNone/>
            </a:pPr>
            <a:r>
              <a:rPr lang="ja-JP" altLang="en-US"/>
              <a:t>家族</a:t>
            </a:r>
            <a:r>
              <a:rPr lang="ja-JP" altLang="en-US" smtClean="0"/>
              <a:t>の気持ちの安定と適度な感情の交流、冷静な対応が大切。</a:t>
            </a:r>
            <a:endParaRPr kumimoji="1" lang="ja-JP" altLang="en-US" dirty="0"/>
          </a:p>
        </p:txBody>
      </p:sp>
    </p:spTree>
    <p:extLst>
      <p:ext uri="{BB962C8B-B14F-4D97-AF65-F5344CB8AC3E}">
        <p14:creationId xmlns:p14="http://schemas.microsoft.com/office/powerpoint/2010/main" val="1080830770"/>
      </p:ext>
    </p:extLst>
  </p:cSld>
  <p:clrMapOvr>
    <a:masterClrMapping/>
  </p:clrMapOvr>
</p:sld>
</file>

<file path=ppt/theme/theme1.xml><?xml version="1.0" encoding="utf-8"?>
<a:theme xmlns:a="http://schemas.openxmlformats.org/drawingml/2006/main" name="ウィスプ">
  <a:themeElements>
    <a:clrScheme name="ウィスプ">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ウィスプ">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ウィスプ">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1725</TotalTime>
  <Words>930</Words>
  <Application>Microsoft Office PowerPoint</Application>
  <PresentationFormat>ワイド画面</PresentationFormat>
  <Paragraphs>354</Paragraphs>
  <Slides>20</Slides>
  <Notes>0</Notes>
  <HiddenSlides>0</HiddenSlides>
  <MMClips>0</MMClips>
  <ScaleCrop>false</ScaleCrop>
  <HeadingPairs>
    <vt:vector size="6" baseType="variant">
      <vt:variant>
        <vt:lpstr>使用されているフォント</vt:lpstr>
      </vt:variant>
      <vt:variant>
        <vt:i4>6</vt:i4>
      </vt:variant>
      <vt:variant>
        <vt:lpstr>テーマ</vt:lpstr>
      </vt:variant>
      <vt:variant>
        <vt:i4>1</vt:i4>
      </vt:variant>
      <vt:variant>
        <vt:lpstr>スライド タイトル</vt:lpstr>
      </vt:variant>
      <vt:variant>
        <vt:i4>20</vt:i4>
      </vt:variant>
    </vt:vector>
  </HeadingPairs>
  <TitlesOfParts>
    <vt:vector size="27" baseType="lpstr">
      <vt:lpstr>微軟正黑體</vt:lpstr>
      <vt:lpstr>メイリオ</vt:lpstr>
      <vt:lpstr>游ゴシック</vt:lpstr>
      <vt:lpstr>Arial</vt:lpstr>
      <vt:lpstr>Century Gothic</vt:lpstr>
      <vt:lpstr>Wingdings 3</vt:lpstr>
      <vt:lpstr>ウィスプ</vt:lpstr>
      <vt:lpstr> </vt:lpstr>
      <vt:lpstr>1.統合失調症</vt:lpstr>
      <vt:lpstr>統合失調症の基本症状：クロウの分類と認知機能障害 　クロウの分類</vt:lpstr>
      <vt:lpstr>認知機能障害</vt:lpstr>
      <vt:lpstr>統合失調症の型</vt:lpstr>
      <vt:lpstr>統合失調症の基本症状：シュナイダーの分類 </vt:lpstr>
      <vt:lpstr>統合失調症患者の精神症状の理解 </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統合失調症のまとめ</vt:lpstr>
      <vt:lpstr>統合失調症の援助に関する基礎的な考え</vt:lpstr>
      <vt:lpstr>PowerPoint プレゼンテーション</vt:lpstr>
      <vt:lpstr>PowerPoint プレゼンテーション</vt:lpstr>
      <vt:lpstr>症状に対する援助</vt:lpstr>
      <vt:lpstr>PowerPoint プレゼンテーション</vt:lpstr>
      <vt:lpstr>PowerPoint プレゼンテーション</vt:lpstr>
      <vt:lpstr>EE（Expressed Emotion)について 　　　　　　　　～家族の接し方について～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検体採取方法</dc:title>
  <dc:creator>ALPHAD9</dc:creator>
  <cp:lastModifiedBy>ALPHAD31</cp:lastModifiedBy>
  <cp:revision>128</cp:revision>
  <cp:lastPrinted>2021-12-29T01:08:31Z</cp:lastPrinted>
  <dcterms:created xsi:type="dcterms:W3CDTF">2020-12-30T01:30:06Z</dcterms:created>
  <dcterms:modified xsi:type="dcterms:W3CDTF">2022-11-12T10:25:03Z</dcterms:modified>
</cp:coreProperties>
</file>