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60" r:id="rId3"/>
    <p:sldId id="257" r:id="rId4"/>
    <p:sldId id="258" r:id="rId5"/>
    <p:sldId id="261" r:id="rId6"/>
    <p:sldId id="262" r:id="rId7"/>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4" d="100"/>
          <a:sy n="104" d="100"/>
        </p:scale>
        <p:origin x="182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ja-JP" altLang="en-US"/>
              <a:t>マスター タイトルの書式設定</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E90ED720-0104-4369-84BC-D37694168613}" type="datetimeFigureOut">
              <a:rPr kumimoji="1" lang="ja-JP" altLang="en-US" smtClean="0"/>
              <a:t>2026/7/29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4" name="Date Placeholder 3"/>
          <p:cNvSpPr>
            <a:spLocks noGrp="1"/>
          </p:cNvSpPr>
          <p:nvPr>
            <p:ph type="dt" sz="half" idx="10"/>
          </p:nvPr>
        </p:nvSpPr>
        <p:spPr/>
        <p:txBody>
          <a:bodyPr/>
          <a:lstStyle/>
          <a:p>
            <a:fld id="{E90ED720-0104-4369-84BC-D37694168613}" type="datetimeFigureOut">
              <a:rPr kumimoji="1" lang="ja-JP" altLang="en-US" smtClean="0"/>
              <a:t>2026/7/29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
        <p:nvSpPr>
          <p:cNvPr id="7" name="Title 6"/>
          <p:cNvSpPr>
            <a:spLocks noGrp="1"/>
          </p:cNvSpPr>
          <p:nvPr>
            <p:ph type="title"/>
          </p:nvPr>
        </p:nvSpPr>
        <p:spPr/>
        <p:txBody>
          <a:bodyPr/>
          <a:lstStyle/>
          <a:p>
            <a:r>
              <a:rPr lang="ja-JP" altLang="en-US"/>
              <a:t>マスター タイトルの書式設定</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セクション見出し">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ja-JP" altLang="en-US"/>
              <a:t>マスター タイトルの書式設定</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E90ED720-0104-4369-84BC-D37694168613}" type="datetimeFigureOut">
              <a:rPr kumimoji="1" lang="ja-JP" altLang="en-US" smtClean="0"/>
              <a:t>2026/7/29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a:p>
        </p:txBody>
      </p:sp>
      <p:sp>
        <p:nvSpPr>
          <p:cNvPr id="5" name="Date Placeholder 4"/>
          <p:cNvSpPr>
            <a:spLocks noGrp="1"/>
          </p:cNvSpPr>
          <p:nvPr>
            <p:ph type="dt" sz="half" idx="10"/>
          </p:nvPr>
        </p:nvSpPr>
        <p:spPr/>
        <p:txBody>
          <a:bodyPr/>
          <a:lstStyle/>
          <a:p>
            <a:fld id="{E90ED720-0104-4369-84BC-D37694168613}" type="datetimeFigureOut">
              <a:rPr kumimoji="1" lang="ja-JP" altLang="en-US" smtClean="0"/>
              <a:t>2026/7/29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
        <p:nvSpPr>
          <p:cNvPr id="9" name="Content Placeholder 8"/>
          <p:cNvSpPr>
            <a:spLocks noGrp="1"/>
          </p:cNvSpPr>
          <p:nvPr>
            <p:ph sz="quarter" idx="13"/>
          </p:nvPr>
        </p:nvSpPr>
        <p:spPr>
          <a:xfrm>
            <a:off x="676655" y="2679192"/>
            <a:ext cx="3822192" cy="34472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ja-JP" altLang="en-US"/>
              <a:t>マスター タイトルの書式設定</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E90ED720-0104-4369-84BC-D37694168613}" type="datetimeFigureOut">
              <a:rPr kumimoji="1" lang="ja-JP" altLang="en-US" smtClean="0"/>
              <a:t>2026/7/29</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a:p>
        </p:txBody>
      </p:sp>
      <p:sp>
        <p:nvSpPr>
          <p:cNvPr id="3" name="Date Placeholder 2"/>
          <p:cNvSpPr>
            <a:spLocks noGrp="1"/>
          </p:cNvSpPr>
          <p:nvPr>
            <p:ph type="dt" sz="half" idx="10"/>
          </p:nvPr>
        </p:nvSpPr>
        <p:spPr/>
        <p:txBody>
          <a:bodyPr/>
          <a:lstStyle/>
          <a:p>
            <a:fld id="{E90ED720-0104-4369-84BC-D37694168613}" type="datetimeFigureOut">
              <a:rPr kumimoji="1" lang="ja-JP" altLang="en-US" smtClean="0"/>
              <a:t>2026/7/29</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E90ED720-0104-4369-84BC-D37694168613}" type="datetimeFigureOut">
              <a:rPr kumimoji="1" lang="ja-JP" altLang="en-US" smtClean="0"/>
              <a:t>2026/7/29</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10;コンテンツ">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E90ED720-0104-4369-84BC-D37694168613}" type="datetimeFigureOut">
              <a:rPr kumimoji="1" lang="ja-JP" altLang="en-US" smtClean="0"/>
              <a:t>2026/7/29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ja-JP" altLang="en-US"/>
              <a:t>マスター タイトルの書式設定</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ja-JP" altLang="en-US"/>
              <a:t>マスター タイトルの書式設定</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E90ED720-0104-4369-84BC-D37694168613}" type="datetimeFigureOut">
              <a:rPr kumimoji="1" lang="ja-JP" altLang="en-US" smtClean="0"/>
              <a:t>2026/7/29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a:t>アイコンをクリックして図を追加</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4" name="Date Placeholder 3"/>
          <p:cNvSpPr>
            <a:spLocks noGrp="1"/>
          </p:cNvSpPr>
          <p:nvPr>
            <p:ph type="dt" sz="half" idx="10"/>
          </p:nvPr>
        </p:nvSpPr>
        <p:spPr/>
        <p:txBody>
          <a:bodyPr/>
          <a:lstStyle/>
          <a:p>
            <a:fld id="{E90ED720-0104-4369-84BC-D37694168613}" type="datetimeFigureOut">
              <a:rPr kumimoji="1" lang="ja-JP" altLang="en-US" smtClean="0"/>
              <a:t>2026/7/29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縦書きタイトルと&#10;縦書きテキスト">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E90ED720-0104-4369-84BC-D37694168613}" type="datetimeFigureOut">
              <a:rPr kumimoji="1" lang="ja-JP" altLang="en-US" smtClean="0"/>
              <a:t>2026/7/29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E90ED720-0104-4369-84BC-D37694168613}" type="datetimeFigureOut">
              <a:rPr kumimoji="1" lang="ja-JP" altLang="en-US" smtClean="0"/>
              <a:t>2026/7/29</a:t>
            </a:fld>
            <a:endParaRPr kumimoji="1" lang="ja-JP" alt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kumimoji="1" lang="ja-JP" alt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D2D8002D-B5B0-4BAC-B1F6-782DDCCE6D9C}" type="slidenum">
              <a:rPr kumimoji="1" lang="ja-JP" altLang="en-US" smtClean="0"/>
              <a:t>‹#›</a:t>
            </a:fld>
            <a:endParaRPr kumimoji="1" lang="ja-JP" alt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kumimoji="1" sz="4400" kern="1200">
          <a:solidFill>
            <a:srgbClr val="FFFFFF"/>
          </a:solidFill>
          <a:latin typeface="+mj-lt"/>
          <a:ea typeface="+mj-ea"/>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kumimoji="1"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kumimoji="1"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kumimoji="1"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kumimoji="1"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kumimoji="1"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kumimoji="1"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kumimoji="1"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kumimoji="1"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kumimoji="1" sz="1400" kern="1200">
          <a:solidFill>
            <a:schemeClr val="tx2"/>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a:bodyPr>
          <a:lstStyle/>
          <a:p>
            <a:r>
              <a:rPr lang="ja-JP" altLang="en-US" sz="5400" dirty="0">
                <a:solidFill>
                  <a:schemeClr val="tx1"/>
                </a:solidFill>
                <a:latin typeface="HGP創英角ｺﾞｼｯｸUB" panose="020B0900000000000000" pitchFamily="50" charset="-128"/>
                <a:ea typeface="HGP創英角ｺﾞｼｯｸUB" panose="020B0900000000000000" pitchFamily="50" charset="-128"/>
              </a:rPr>
              <a:t>職場内における</a:t>
            </a:r>
            <a:br>
              <a:rPr lang="ja-JP" altLang="en-US" sz="5400" dirty="0">
                <a:solidFill>
                  <a:schemeClr val="tx1"/>
                </a:solidFill>
                <a:latin typeface="HGP創英角ｺﾞｼｯｸUB" panose="020B0900000000000000" pitchFamily="50" charset="-128"/>
                <a:ea typeface="HGP創英角ｺﾞｼｯｸUB" panose="020B0900000000000000" pitchFamily="50" charset="-128"/>
              </a:rPr>
            </a:br>
            <a:r>
              <a:rPr lang="ja-JP" altLang="en-US" sz="5400" dirty="0">
                <a:solidFill>
                  <a:schemeClr val="tx1"/>
                </a:solidFill>
                <a:latin typeface="HGP創英角ｺﾞｼｯｸUB" panose="020B0900000000000000" pitchFamily="50" charset="-128"/>
                <a:ea typeface="HGP創英角ｺﾞｼｯｸUB" panose="020B0900000000000000" pitchFamily="50" charset="-128"/>
              </a:rPr>
              <a:t>ハラスメントについて</a:t>
            </a:r>
            <a:endParaRPr kumimoji="1" lang="ja-JP" altLang="en-US" sz="5400" dirty="0">
              <a:solidFill>
                <a:schemeClr val="tx1"/>
              </a:solidFill>
              <a:latin typeface="HGP創英角ｺﾞｼｯｸUB" panose="020B0900000000000000" pitchFamily="50" charset="-128"/>
              <a:ea typeface="HGP創英角ｺﾞｼｯｸUB" panose="020B0900000000000000" pitchFamily="50" charset="-128"/>
            </a:endParaRPr>
          </a:p>
        </p:txBody>
      </p:sp>
      <p:sp>
        <p:nvSpPr>
          <p:cNvPr id="3" name="サブタイトル 2"/>
          <p:cNvSpPr>
            <a:spLocks noGrp="1"/>
          </p:cNvSpPr>
          <p:nvPr>
            <p:ph type="subTitle" idx="1"/>
          </p:nvPr>
        </p:nvSpPr>
        <p:spPr>
          <a:noFill/>
          <a:ln>
            <a:noFill/>
          </a:ln>
        </p:spPr>
        <p:txBody>
          <a:bodyPr>
            <a:normAutofit/>
          </a:bodyPr>
          <a:lstStyle/>
          <a:p>
            <a:r>
              <a:rPr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種類と内容</a:t>
            </a:r>
            <a:r>
              <a:rPr kumimoji="1"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を確認し</a:t>
            </a:r>
            <a:r>
              <a:rPr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ましょう</a:t>
            </a:r>
            <a:endParaRPr kumimoji="1"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endParaRPr>
          </a:p>
        </p:txBody>
      </p:sp>
    </p:spTree>
    <p:extLst>
      <p:ext uri="{BB962C8B-B14F-4D97-AF65-F5344CB8AC3E}">
        <p14:creationId xmlns:p14="http://schemas.microsoft.com/office/powerpoint/2010/main" val="21411714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BCB40-CF3C-9158-28D5-5DE340A2164E}"/>
            </a:ext>
          </a:extLst>
        </p:cNvPr>
        <p:cNvGrpSpPr/>
        <p:nvPr/>
      </p:nvGrpSpPr>
      <p:grpSpPr>
        <a:xfrm>
          <a:off x="0" y="0"/>
          <a:ext cx="0" cy="0"/>
          <a:chOff x="0" y="0"/>
          <a:chExt cx="0" cy="0"/>
        </a:xfrm>
      </p:grpSpPr>
      <p:sp>
        <p:nvSpPr>
          <p:cNvPr id="2" name="コンテンツ プレースホルダー 1">
            <a:extLst>
              <a:ext uri="{FF2B5EF4-FFF2-40B4-BE49-F238E27FC236}">
                <a16:creationId xmlns:a16="http://schemas.microsoft.com/office/drawing/2014/main" id="{6D481A8B-05A0-537E-EB3B-D1BA44E58E8A}"/>
              </a:ext>
            </a:extLst>
          </p:cNvPr>
          <p:cNvSpPr>
            <a:spLocks noGrp="1"/>
          </p:cNvSpPr>
          <p:nvPr>
            <p:ph idx="1"/>
          </p:nvPr>
        </p:nvSpPr>
        <p:spPr>
          <a:xfrm>
            <a:off x="776885" y="3573016"/>
            <a:ext cx="7909915" cy="2736304"/>
          </a:xfrm>
        </p:spPr>
        <p:txBody>
          <a:bodyPr>
            <a:noAutofit/>
          </a:bodyPr>
          <a:lstStyle/>
          <a:p>
            <a:pPr marL="0" indent="0">
              <a:buNone/>
            </a:pPr>
            <a:r>
              <a:rPr lang="ja-JP" altLang="en-US" sz="40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１</a:t>
            </a:r>
            <a:r>
              <a:rPr lang="en-US" altLang="ja-JP" sz="40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a:t>
            </a:r>
            <a:r>
              <a:rPr kumimoji="1" lang="ja-JP" altLang="en-US" sz="4000" dirty="0">
                <a:latin typeface="HGP創英角ｺﾞｼｯｸUB" panose="020B0900000000000000" pitchFamily="50" charset="-128"/>
                <a:ea typeface="HGP創英角ｺﾞｼｯｸUB" panose="020B0900000000000000" pitchFamily="50" charset="-128"/>
              </a:rPr>
              <a:t>パワーハラスメント　　（パワハラ）　</a:t>
            </a:r>
            <a:endParaRPr kumimoji="1" lang="en-US" altLang="ja-JP" sz="4000" dirty="0">
              <a:latin typeface="HGP創英角ｺﾞｼｯｸUB" panose="020B0900000000000000" pitchFamily="50" charset="-128"/>
              <a:ea typeface="HGP創英角ｺﾞｼｯｸUB" panose="020B0900000000000000" pitchFamily="50" charset="-128"/>
            </a:endParaRPr>
          </a:p>
          <a:p>
            <a:pPr marL="0" indent="0">
              <a:buNone/>
            </a:pPr>
            <a:r>
              <a:rPr lang="ja-JP" altLang="en-US" sz="40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２</a:t>
            </a:r>
            <a:r>
              <a:rPr lang="en-US" altLang="ja-JP" sz="40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a:t>
            </a:r>
            <a:r>
              <a:rPr lang="ja-JP" altLang="en-US" sz="4000" dirty="0">
                <a:latin typeface="HGP創英角ｺﾞｼｯｸUB" panose="020B0900000000000000" pitchFamily="50" charset="-128"/>
                <a:ea typeface="HGP創英角ｺﾞｼｯｸUB" panose="020B0900000000000000" pitchFamily="50" charset="-128"/>
              </a:rPr>
              <a:t>セクシャルハラスメント（セクハラ）</a:t>
            </a:r>
          </a:p>
          <a:p>
            <a:pPr marL="0" indent="0">
              <a:buNone/>
            </a:pPr>
            <a:r>
              <a:rPr kumimoji="1" lang="ja-JP" altLang="en-US" sz="40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３</a:t>
            </a:r>
            <a:r>
              <a:rPr kumimoji="1" lang="en-US" altLang="ja-JP" sz="40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a:t>
            </a:r>
            <a:r>
              <a:rPr kumimoji="1" lang="ja-JP" altLang="en-US" sz="4000" dirty="0">
                <a:latin typeface="HGP創英角ｺﾞｼｯｸUB" panose="020B0900000000000000" pitchFamily="50" charset="-128"/>
                <a:ea typeface="HGP創英角ｺﾞｼｯｸUB" panose="020B0900000000000000" pitchFamily="50" charset="-128"/>
              </a:rPr>
              <a:t>マタニティハラスメント（マタハラ）　</a:t>
            </a:r>
            <a:endParaRPr kumimoji="1" lang="en-US" altLang="ja-JP" sz="4000" dirty="0">
              <a:latin typeface="HGP創英角ｺﾞｼｯｸUB" panose="020B0900000000000000" pitchFamily="50" charset="-128"/>
              <a:ea typeface="HGP創英角ｺﾞｼｯｸUB" panose="020B0900000000000000" pitchFamily="50" charset="-128"/>
            </a:endParaRPr>
          </a:p>
        </p:txBody>
      </p:sp>
      <p:sp>
        <p:nvSpPr>
          <p:cNvPr id="3" name="タイトル 2">
            <a:extLst>
              <a:ext uri="{FF2B5EF4-FFF2-40B4-BE49-F238E27FC236}">
                <a16:creationId xmlns:a16="http://schemas.microsoft.com/office/drawing/2014/main" id="{7E19608B-8ED6-27EE-2157-7B60EBF1E15F}"/>
              </a:ext>
            </a:extLst>
          </p:cNvPr>
          <p:cNvSpPr>
            <a:spLocks noGrp="1"/>
          </p:cNvSpPr>
          <p:nvPr>
            <p:ph type="title"/>
          </p:nvPr>
        </p:nvSpPr>
        <p:spPr>
          <a:xfrm>
            <a:off x="457200" y="404664"/>
            <a:ext cx="8229600" cy="1252728"/>
          </a:xfrm>
        </p:spPr>
        <p:txBody>
          <a:bodyPr>
            <a:normAutofit/>
          </a:bodyPr>
          <a:lstStyle/>
          <a:p>
            <a:r>
              <a:rPr lang="ja-JP" altLang="en-US" sz="5400" dirty="0">
                <a:solidFill>
                  <a:schemeClr val="tx1"/>
                </a:solidFill>
                <a:latin typeface="HGP創英角ｺﾞｼｯｸUB" panose="020B0900000000000000" pitchFamily="50" charset="-128"/>
                <a:ea typeface="HGP創英角ｺﾞｼｯｸUB" panose="020B0900000000000000" pitchFamily="50" charset="-128"/>
              </a:rPr>
              <a:t>職場での</a:t>
            </a:r>
            <a:r>
              <a:rPr lang="en-US" altLang="ja-JP" sz="5400" dirty="0">
                <a:solidFill>
                  <a:schemeClr val="tx1"/>
                </a:solidFill>
                <a:latin typeface="HGP創英角ｺﾞｼｯｸUB" panose="020B0900000000000000" pitchFamily="50" charset="-128"/>
                <a:ea typeface="HGP創英角ｺﾞｼｯｸUB" panose="020B0900000000000000" pitchFamily="50" charset="-128"/>
              </a:rPr>
              <a:t>3</a:t>
            </a:r>
            <a:r>
              <a:rPr lang="ja-JP" altLang="en-US" sz="5400" dirty="0">
                <a:solidFill>
                  <a:schemeClr val="tx1"/>
                </a:solidFill>
                <a:latin typeface="HGP創英角ｺﾞｼｯｸUB" panose="020B0900000000000000" pitchFamily="50" charset="-128"/>
                <a:ea typeface="HGP創英角ｺﾞｼｯｸUB" panose="020B0900000000000000" pitchFamily="50" charset="-128"/>
              </a:rPr>
              <a:t>大ハラスメント</a:t>
            </a:r>
            <a:endParaRPr kumimoji="1" lang="ja-JP" altLang="en-US" sz="5400" dirty="0">
              <a:solidFill>
                <a:schemeClr val="tx1"/>
              </a:solidFill>
              <a:latin typeface="HGP創英角ｺﾞｼｯｸUB" panose="020B0900000000000000" pitchFamily="50" charset="-128"/>
              <a:ea typeface="HGP創英角ｺﾞｼｯｸUB" panose="020B0900000000000000" pitchFamily="50" charset="-128"/>
            </a:endParaRPr>
          </a:p>
        </p:txBody>
      </p:sp>
      <p:sp>
        <p:nvSpPr>
          <p:cNvPr id="5" name="テキスト ボックス 4">
            <a:extLst>
              <a:ext uri="{FF2B5EF4-FFF2-40B4-BE49-F238E27FC236}">
                <a16:creationId xmlns:a16="http://schemas.microsoft.com/office/drawing/2014/main" id="{9F154084-B4FA-43BF-6A09-0207FA0FA3F6}"/>
              </a:ext>
            </a:extLst>
          </p:cNvPr>
          <p:cNvSpPr txBox="1"/>
          <p:nvPr/>
        </p:nvSpPr>
        <p:spPr>
          <a:xfrm>
            <a:off x="899592" y="2084655"/>
            <a:ext cx="7344816" cy="1200329"/>
          </a:xfrm>
          <a:prstGeom prst="rect">
            <a:avLst/>
          </a:prstGeom>
          <a:noFill/>
        </p:spPr>
        <p:txBody>
          <a:bodyPr wrap="square">
            <a:spAutoFit/>
          </a:bodyPr>
          <a:lstStyle/>
          <a:p>
            <a:r>
              <a:rPr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日本の法律で対策が義務付けられている最も一般的なハラスメント</a:t>
            </a:r>
            <a:r>
              <a:rPr kumimoji="1" lang="ja-JP" altLang="en-US" sz="3600" dirty="0">
                <a:ln>
                  <a:solidFill>
                    <a:schemeClr val="tx1"/>
                  </a:solidFill>
                </a:ln>
                <a:latin typeface="HGP創英角ｺﾞｼｯｸUB" panose="020B0900000000000000" pitchFamily="50" charset="-128"/>
                <a:ea typeface="HGP創英角ｺﾞｼｯｸUB" panose="020B0900000000000000" pitchFamily="50" charset="-128"/>
              </a:rPr>
              <a:t>　</a:t>
            </a:r>
            <a:r>
              <a:rPr kumimoji="1" lang="ja-JP" altLang="en-US" sz="3600" dirty="0">
                <a:latin typeface="HGP創英角ｺﾞｼｯｸUB" panose="020B0900000000000000" pitchFamily="50" charset="-128"/>
                <a:ea typeface="HGP創英角ｺﾞｼｯｸUB" panose="020B0900000000000000" pitchFamily="50" charset="-128"/>
              </a:rPr>
              <a:t>　　</a:t>
            </a:r>
            <a:endParaRPr lang="ja-JP" altLang="en-US" dirty="0"/>
          </a:p>
        </p:txBody>
      </p:sp>
    </p:spTree>
    <p:extLst>
      <p:ext uri="{BB962C8B-B14F-4D97-AF65-F5344CB8AC3E}">
        <p14:creationId xmlns:p14="http://schemas.microsoft.com/office/powerpoint/2010/main" val="884867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a:xfrm>
            <a:off x="467544" y="1844824"/>
            <a:ext cx="8280920" cy="4680520"/>
          </a:xfrm>
        </p:spPr>
        <p:txBody>
          <a:bodyPr>
            <a:noAutofit/>
          </a:bodyPr>
          <a:lstStyle/>
          <a:p>
            <a:pPr marL="0" indent="0">
              <a:buNone/>
            </a:pPr>
            <a:r>
              <a:rPr kumimoji="1"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①身体的な攻撃　</a:t>
            </a:r>
            <a:endParaRPr kumimoji="1" lang="en-US" altLang="ja-JP"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endParaRPr>
          </a:p>
          <a:p>
            <a:pPr marL="0" indent="0">
              <a:buNone/>
            </a:pPr>
            <a:r>
              <a:rPr kumimoji="1"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　</a:t>
            </a:r>
            <a:r>
              <a:rPr kumimoji="1" lang="ja-JP" altLang="en-US" sz="3600" dirty="0">
                <a:latin typeface="HGP創英角ｺﾞｼｯｸUB" panose="020B0900000000000000" pitchFamily="50" charset="-128"/>
                <a:ea typeface="HGP創英角ｺﾞｼｯｸUB" panose="020B0900000000000000" pitchFamily="50" charset="-128"/>
              </a:rPr>
              <a:t>殴る・蹴りを入れる等の暴力・障害　　　</a:t>
            </a:r>
          </a:p>
          <a:p>
            <a:pPr marL="0" indent="0">
              <a:buNone/>
            </a:pPr>
            <a:r>
              <a:rPr kumimoji="1"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②精神的な攻撃　</a:t>
            </a:r>
            <a:endParaRPr kumimoji="1" lang="en-US" altLang="ja-JP"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endParaRPr>
          </a:p>
          <a:p>
            <a:pPr marL="0" indent="0">
              <a:buNone/>
            </a:pPr>
            <a:r>
              <a:rPr kumimoji="1"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　</a:t>
            </a:r>
            <a:r>
              <a:rPr kumimoji="1" lang="ja-JP" altLang="en-US" sz="3600" dirty="0">
                <a:latin typeface="HGP創英角ｺﾞｼｯｸUB" panose="020B0900000000000000" pitchFamily="50" charset="-128"/>
                <a:ea typeface="HGP創英角ｺﾞｼｯｸUB" panose="020B0900000000000000" pitchFamily="50" charset="-128"/>
              </a:rPr>
              <a:t>「バカ」　「役立たず」　「給料泥棒」</a:t>
            </a:r>
          </a:p>
          <a:p>
            <a:pPr marL="0" indent="0">
              <a:buNone/>
            </a:pPr>
            <a:r>
              <a:rPr kumimoji="1" lang="ja-JP" altLang="en-US" sz="3600" dirty="0">
                <a:latin typeface="HGP創英角ｺﾞｼｯｸUB" panose="020B0900000000000000" pitchFamily="50" charset="-128"/>
                <a:ea typeface="HGP創英角ｺﾞｼｯｸUB" panose="020B0900000000000000" pitchFamily="50" charset="-128"/>
              </a:rPr>
              <a:t>　</a:t>
            </a:r>
            <a:r>
              <a:rPr kumimoji="1" lang="ja-JP" altLang="en-US" sz="3600" b="0" i="0" u="none" strike="noStrike" kern="1200" cap="none" spc="0" normalizeH="0" baseline="0" noProof="0" dirty="0">
                <a:effectLst/>
                <a:uLnTx/>
                <a:uFillTx/>
                <a:latin typeface="HGP創英角ｺﾞｼｯｸUB" panose="020B0900000000000000" pitchFamily="50" charset="-128"/>
                <a:ea typeface="HGP創英角ｺﾞｼｯｸUB" panose="020B0900000000000000" pitchFamily="50" charset="-128"/>
                <a:cs typeface="+mn-cs"/>
              </a:rPr>
              <a:t>「死ね」　</a:t>
            </a:r>
            <a:r>
              <a:rPr kumimoji="1" lang="ja-JP" altLang="en-US" sz="3600" dirty="0">
                <a:latin typeface="HGP創英角ｺﾞｼｯｸUB" panose="020B0900000000000000" pitchFamily="50" charset="-128"/>
                <a:ea typeface="HGP創英角ｺﾞｼｯｸUB" panose="020B0900000000000000" pitchFamily="50" charset="-128"/>
              </a:rPr>
              <a:t>などの侮辱・暴言・脅迫</a:t>
            </a:r>
          </a:p>
          <a:p>
            <a:pPr marL="0" indent="0">
              <a:buNone/>
            </a:pPr>
            <a:r>
              <a:rPr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③人間関係の切り離し</a:t>
            </a:r>
            <a:endParaRPr lang="en-US" altLang="ja-JP"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endParaRPr>
          </a:p>
          <a:p>
            <a:pPr marL="0" indent="0">
              <a:buNone/>
            </a:pPr>
            <a:r>
              <a:rPr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　</a:t>
            </a:r>
            <a:r>
              <a:rPr lang="ja-JP" altLang="en-US" sz="3600" dirty="0">
                <a:latin typeface="HGP創英角ｺﾞｼｯｸUB" panose="020B0900000000000000" pitchFamily="50" charset="-128"/>
                <a:ea typeface="HGP創英角ｺﾞｼｯｸUB" panose="020B0900000000000000" pitchFamily="50" charset="-128"/>
              </a:rPr>
              <a:t>特定の社員を仲間外れにする・無視する</a:t>
            </a:r>
          </a:p>
        </p:txBody>
      </p:sp>
      <p:sp>
        <p:nvSpPr>
          <p:cNvPr id="3" name="タイトル 2"/>
          <p:cNvSpPr>
            <a:spLocks noGrp="1"/>
          </p:cNvSpPr>
          <p:nvPr>
            <p:ph type="title"/>
          </p:nvPr>
        </p:nvSpPr>
        <p:spPr/>
        <p:txBody>
          <a:bodyPr>
            <a:normAutofit/>
          </a:bodyPr>
          <a:lstStyle/>
          <a:p>
            <a:r>
              <a:rPr kumimoji="1" lang="ja-JP" altLang="en-US" sz="5400" dirty="0">
                <a:solidFill>
                  <a:schemeClr val="tx1"/>
                </a:solidFill>
                <a:latin typeface="HGP創英角ｺﾞｼｯｸUB" panose="020B0900000000000000" pitchFamily="50" charset="-128"/>
                <a:ea typeface="HGP創英角ｺﾞｼｯｸUB" panose="020B0900000000000000" pitchFamily="50" charset="-128"/>
              </a:rPr>
              <a:t>パワハラの６類型</a:t>
            </a:r>
          </a:p>
        </p:txBody>
      </p:sp>
      <p:pic>
        <p:nvPicPr>
          <p:cNvPr id="1026" name="Picture 2">
            <a:extLst>
              <a:ext uri="{FF2B5EF4-FFF2-40B4-BE49-F238E27FC236}">
                <a16:creationId xmlns:a16="http://schemas.microsoft.com/office/drawing/2014/main" id="{AC18713E-15BC-4DA2-8F9D-CF81731F21B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08303" y="3109912"/>
            <a:ext cx="1732227" cy="2191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54366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B997F-5197-6E12-722D-A85E4EF74532}"/>
            </a:ext>
          </a:extLst>
        </p:cNvPr>
        <p:cNvGrpSpPr/>
        <p:nvPr/>
      </p:nvGrpSpPr>
      <p:grpSpPr>
        <a:xfrm>
          <a:off x="0" y="0"/>
          <a:ext cx="0" cy="0"/>
          <a:chOff x="0" y="0"/>
          <a:chExt cx="0" cy="0"/>
        </a:xfrm>
      </p:grpSpPr>
      <p:sp>
        <p:nvSpPr>
          <p:cNvPr id="2" name="コンテンツ プレースホルダー 1">
            <a:extLst>
              <a:ext uri="{FF2B5EF4-FFF2-40B4-BE49-F238E27FC236}">
                <a16:creationId xmlns:a16="http://schemas.microsoft.com/office/drawing/2014/main" id="{F85FE9B7-5F86-29DA-4789-4C8962214D00}"/>
              </a:ext>
            </a:extLst>
          </p:cNvPr>
          <p:cNvSpPr>
            <a:spLocks noGrp="1"/>
          </p:cNvSpPr>
          <p:nvPr>
            <p:ph idx="1"/>
          </p:nvPr>
        </p:nvSpPr>
        <p:spPr>
          <a:xfrm>
            <a:off x="457200" y="1484784"/>
            <a:ext cx="8435280" cy="5184576"/>
          </a:xfrm>
        </p:spPr>
        <p:txBody>
          <a:bodyPr>
            <a:noAutofit/>
          </a:bodyPr>
          <a:lstStyle/>
          <a:p>
            <a:pPr marL="0" indent="0">
              <a:buNone/>
            </a:pPr>
            <a:r>
              <a:rPr kumimoji="1"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④過大な要求</a:t>
            </a:r>
            <a:endParaRPr kumimoji="1" lang="en-US" altLang="ja-JP"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endParaRPr>
          </a:p>
          <a:p>
            <a:pPr marL="0" indent="0">
              <a:buNone/>
            </a:pPr>
            <a:r>
              <a:rPr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　</a:t>
            </a:r>
            <a:r>
              <a:rPr lang="ja-JP" altLang="en-US" sz="3600" dirty="0">
                <a:latin typeface="HGP創英角ｺﾞｼｯｸUB" panose="020B0900000000000000" pitchFamily="50" charset="-128"/>
                <a:ea typeface="HGP創英角ｺﾞｼｯｸUB" panose="020B0900000000000000" pitchFamily="50" charset="-128"/>
              </a:rPr>
              <a:t>明らかに不要な仕事や遂行不可能な</a:t>
            </a:r>
          </a:p>
          <a:p>
            <a:pPr marL="0" indent="0">
              <a:buNone/>
            </a:pPr>
            <a:r>
              <a:rPr lang="ja-JP" altLang="en-US" sz="3600" dirty="0">
                <a:latin typeface="HGP創英角ｺﾞｼｯｸUB" panose="020B0900000000000000" pitchFamily="50" charset="-128"/>
                <a:ea typeface="HGP創英角ｺﾞｼｯｸUB" panose="020B0900000000000000" pitchFamily="50" charset="-128"/>
              </a:rPr>
              <a:t>　仕事を強制する　　　</a:t>
            </a:r>
            <a:endParaRPr kumimoji="1" lang="ja-JP" altLang="en-US" sz="3600" dirty="0">
              <a:latin typeface="HGP創英角ｺﾞｼｯｸUB" panose="020B0900000000000000" pitchFamily="50" charset="-128"/>
              <a:ea typeface="HGP創英角ｺﾞｼｯｸUB" panose="020B0900000000000000" pitchFamily="50" charset="-128"/>
            </a:endParaRPr>
          </a:p>
          <a:p>
            <a:pPr marL="0" indent="0">
              <a:buNone/>
            </a:pPr>
            <a:r>
              <a:rPr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⑤過小な要求</a:t>
            </a:r>
            <a:endParaRPr lang="en-US" altLang="ja-JP"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endParaRPr>
          </a:p>
          <a:p>
            <a:pPr marL="0" indent="0">
              <a:buNone/>
            </a:pPr>
            <a:r>
              <a:rPr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　</a:t>
            </a:r>
            <a:r>
              <a:rPr lang="ja-JP" altLang="en-US" sz="3600" dirty="0">
                <a:latin typeface="HGP創英角ｺﾞｼｯｸUB" panose="020B0900000000000000" pitchFamily="50" charset="-128"/>
                <a:ea typeface="HGP創英角ｺﾞｼｯｸUB" panose="020B0900000000000000" pitchFamily="50" charset="-128"/>
              </a:rPr>
              <a:t>能力と経験とかけ離れた程度の低い</a:t>
            </a:r>
          </a:p>
          <a:p>
            <a:pPr marL="0" indent="0">
              <a:buNone/>
            </a:pPr>
            <a:r>
              <a:rPr lang="ja-JP" altLang="en-US" sz="3600" dirty="0">
                <a:latin typeface="HGP創英角ｺﾞｼｯｸUB" panose="020B0900000000000000" pitchFamily="50" charset="-128"/>
                <a:ea typeface="HGP創英角ｺﾞｼｯｸUB" panose="020B0900000000000000" pitchFamily="50" charset="-128"/>
              </a:rPr>
              <a:t>　仕事を命じる・仕事を与えない</a:t>
            </a:r>
          </a:p>
          <a:p>
            <a:pPr marL="0" indent="0">
              <a:buNone/>
            </a:pPr>
            <a:r>
              <a:rPr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⑥個の侵害</a:t>
            </a:r>
            <a:endParaRPr lang="en-US" altLang="ja-JP"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endParaRPr>
          </a:p>
          <a:p>
            <a:pPr marL="0" indent="0">
              <a:buNone/>
            </a:pPr>
            <a:r>
              <a:rPr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　</a:t>
            </a:r>
            <a:r>
              <a:rPr lang="ja-JP" altLang="en-US" sz="3600" dirty="0">
                <a:latin typeface="HGP創英角ｺﾞｼｯｸUB" panose="020B0900000000000000" pitchFamily="50" charset="-128"/>
                <a:ea typeface="HGP創英角ｺﾞｼｯｸUB" panose="020B0900000000000000" pitchFamily="50" charset="-128"/>
              </a:rPr>
              <a:t>家族などのプライバシーに過度に立入る</a:t>
            </a:r>
            <a:endParaRPr kumimoji="1" lang="ja-JP" altLang="en-US" sz="3600" dirty="0">
              <a:latin typeface="HGP創英角ｺﾞｼｯｸUB" panose="020B0900000000000000" pitchFamily="50" charset="-128"/>
              <a:ea typeface="HGP創英角ｺﾞｼｯｸUB" panose="020B0900000000000000" pitchFamily="50" charset="-128"/>
            </a:endParaRPr>
          </a:p>
        </p:txBody>
      </p:sp>
      <p:sp>
        <p:nvSpPr>
          <p:cNvPr id="3" name="タイトル 2">
            <a:extLst>
              <a:ext uri="{FF2B5EF4-FFF2-40B4-BE49-F238E27FC236}">
                <a16:creationId xmlns:a16="http://schemas.microsoft.com/office/drawing/2014/main" id="{B90B90DB-7AB7-04B5-37E3-6CCF5C818DB0}"/>
              </a:ext>
            </a:extLst>
          </p:cNvPr>
          <p:cNvSpPr>
            <a:spLocks noGrp="1"/>
          </p:cNvSpPr>
          <p:nvPr>
            <p:ph type="title"/>
          </p:nvPr>
        </p:nvSpPr>
        <p:spPr/>
        <p:txBody>
          <a:bodyPr>
            <a:normAutofit/>
          </a:bodyPr>
          <a:lstStyle/>
          <a:p>
            <a:r>
              <a:rPr kumimoji="1" lang="ja-JP" altLang="en-US" sz="5400" dirty="0">
                <a:solidFill>
                  <a:schemeClr val="tx1"/>
                </a:solidFill>
                <a:latin typeface="HGP創英角ｺﾞｼｯｸUB" panose="020B0900000000000000" pitchFamily="50" charset="-128"/>
                <a:ea typeface="HGP創英角ｺﾞｼｯｸUB" panose="020B0900000000000000" pitchFamily="50" charset="-128"/>
              </a:rPr>
              <a:t>パワハラの６類型</a:t>
            </a:r>
          </a:p>
        </p:txBody>
      </p:sp>
      <p:pic>
        <p:nvPicPr>
          <p:cNvPr id="3074" name="Picture 2">
            <a:extLst>
              <a:ext uri="{FF2B5EF4-FFF2-40B4-BE49-F238E27FC236}">
                <a16:creationId xmlns:a16="http://schemas.microsoft.com/office/drawing/2014/main" id="{68DC8D71-4682-B88C-2778-28E7F470220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2787726"/>
            <a:ext cx="2448272" cy="138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33363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C34B27-E4BC-7D1A-0B1F-29E884AE66F0}"/>
            </a:ext>
          </a:extLst>
        </p:cNvPr>
        <p:cNvGrpSpPr/>
        <p:nvPr/>
      </p:nvGrpSpPr>
      <p:grpSpPr>
        <a:xfrm>
          <a:off x="0" y="0"/>
          <a:ext cx="0" cy="0"/>
          <a:chOff x="0" y="0"/>
          <a:chExt cx="0" cy="0"/>
        </a:xfrm>
      </p:grpSpPr>
      <p:sp>
        <p:nvSpPr>
          <p:cNvPr id="2" name="コンテンツ プレースホルダー 1">
            <a:extLst>
              <a:ext uri="{FF2B5EF4-FFF2-40B4-BE49-F238E27FC236}">
                <a16:creationId xmlns:a16="http://schemas.microsoft.com/office/drawing/2014/main" id="{B39C816D-62CD-CED8-C9F2-8035029D2298}"/>
              </a:ext>
            </a:extLst>
          </p:cNvPr>
          <p:cNvSpPr>
            <a:spLocks noGrp="1"/>
          </p:cNvSpPr>
          <p:nvPr>
            <p:ph idx="1"/>
          </p:nvPr>
        </p:nvSpPr>
        <p:spPr>
          <a:xfrm>
            <a:off x="459796" y="2060848"/>
            <a:ext cx="8360676" cy="4536504"/>
          </a:xfrm>
        </p:spPr>
        <p:txBody>
          <a:bodyPr>
            <a:noAutofit/>
          </a:bodyPr>
          <a:lstStyle/>
          <a:p>
            <a:pPr marL="0" indent="0">
              <a:buNone/>
            </a:pPr>
            <a:r>
              <a:rPr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　性的な言動により、不利益を与えたり、</a:t>
            </a:r>
          </a:p>
          <a:p>
            <a:pPr marL="0" indent="0">
              <a:buNone/>
            </a:pPr>
            <a:r>
              <a:rPr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　職業環境を悪化させたりすること</a:t>
            </a:r>
            <a:endParaRPr lang="en-US" altLang="ja-JP"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endParaRPr>
          </a:p>
          <a:p>
            <a:pPr marL="0" indent="0">
              <a:buNone/>
            </a:pPr>
            <a:r>
              <a:rPr lang="ja-JP" altLang="en-US" sz="3600" dirty="0">
                <a:latin typeface="HGS創英角ｺﾞｼｯｸUB" panose="020B0900000000000000" pitchFamily="50" charset="-128"/>
                <a:ea typeface="HGS創英角ｺﾞｼｯｸUB" panose="020B0900000000000000" pitchFamily="50" charset="-128"/>
              </a:rPr>
              <a:t>　例</a:t>
            </a:r>
            <a:r>
              <a:rPr lang="en-US" altLang="ja-JP" sz="3600" dirty="0">
                <a:latin typeface="HGS創英角ｺﾞｼｯｸUB" panose="020B0900000000000000" pitchFamily="50" charset="-128"/>
                <a:ea typeface="HGS創英角ｺﾞｼｯｸUB" panose="020B0900000000000000" pitchFamily="50" charset="-128"/>
              </a:rPr>
              <a:t>…</a:t>
            </a:r>
            <a:r>
              <a:rPr lang="ja-JP" altLang="en-US" sz="3600" dirty="0">
                <a:latin typeface="HGS創英角ｺﾞｼｯｸUB" panose="020B0900000000000000" pitchFamily="50" charset="-128"/>
                <a:ea typeface="HGS創英角ｺﾞｼｯｸUB" panose="020B0900000000000000" pitchFamily="50" charset="-128"/>
              </a:rPr>
              <a:t>最近太ったね、胸が大きいね</a:t>
            </a:r>
            <a:endParaRPr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endParaRPr>
          </a:p>
          <a:p>
            <a:pPr marL="0" indent="0">
              <a:buNone/>
            </a:pPr>
            <a:r>
              <a:rPr lang="ja-JP" altLang="en-US" sz="3600" dirty="0">
                <a:latin typeface="HGS創英角ｺﾞｼｯｸUB" panose="020B0900000000000000" pitchFamily="50" charset="-128"/>
                <a:ea typeface="HGS創英角ｺﾞｼｯｸUB" panose="020B0900000000000000" pitchFamily="50" charset="-128"/>
              </a:rPr>
              <a:t>　　　結婚しないの？彼氏いるの？</a:t>
            </a:r>
          </a:p>
          <a:p>
            <a:pPr marL="0" indent="0">
              <a:buNone/>
            </a:pPr>
            <a:r>
              <a:rPr lang="ja-JP" altLang="en-US" sz="3600" dirty="0">
                <a:latin typeface="HGS創英角ｺﾞｼｯｸUB" panose="020B0900000000000000" pitchFamily="50" charset="-128"/>
                <a:ea typeface="HGS創英角ｺﾞｼｯｸUB" panose="020B0900000000000000" pitchFamily="50" charset="-128"/>
              </a:rPr>
              <a:t>　　　性的な噂ばなし</a:t>
            </a:r>
          </a:p>
          <a:p>
            <a:pPr marL="0" indent="0">
              <a:buNone/>
            </a:pPr>
            <a:r>
              <a:rPr lang="ja-JP" altLang="en-US" sz="3600" dirty="0">
                <a:latin typeface="HGS創英角ｺﾞｼｯｸUB" panose="020B0900000000000000" pitchFamily="50" charset="-128"/>
                <a:ea typeface="HGS創英角ｺﾞｼｯｸUB" panose="020B0900000000000000" pitchFamily="50" charset="-128"/>
              </a:rPr>
              <a:t>　　　下ネタや性的な冗談など</a:t>
            </a:r>
          </a:p>
        </p:txBody>
      </p:sp>
      <p:sp>
        <p:nvSpPr>
          <p:cNvPr id="3" name="タイトル 2">
            <a:extLst>
              <a:ext uri="{FF2B5EF4-FFF2-40B4-BE49-F238E27FC236}">
                <a16:creationId xmlns:a16="http://schemas.microsoft.com/office/drawing/2014/main" id="{77378BB0-6C1E-6AEF-6CC8-5ADC19AE1C40}"/>
              </a:ext>
            </a:extLst>
          </p:cNvPr>
          <p:cNvSpPr>
            <a:spLocks noGrp="1"/>
          </p:cNvSpPr>
          <p:nvPr>
            <p:ph type="title"/>
          </p:nvPr>
        </p:nvSpPr>
        <p:spPr>
          <a:xfrm>
            <a:off x="457200" y="476672"/>
            <a:ext cx="8229600" cy="1252728"/>
          </a:xfrm>
        </p:spPr>
        <p:txBody>
          <a:bodyPr>
            <a:normAutofit/>
          </a:bodyPr>
          <a:lstStyle/>
          <a:p>
            <a:r>
              <a:rPr kumimoji="1" lang="ja-JP" altLang="en-US" sz="5400" dirty="0">
                <a:solidFill>
                  <a:schemeClr val="tx1"/>
                </a:solidFill>
                <a:latin typeface="HGP創英角ｺﾞｼｯｸUB" panose="020B0900000000000000" pitchFamily="50" charset="-128"/>
                <a:ea typeface="HGP創英角ｺﾞｼｯｸUB" panose="020B0900000000000000" pitchFamily="50" charset="-128"/>
              </a:rPr>
              <a:t>セクシャルハラスメント</a:t>
            </a:r>
          </a:p>
        </p:txBody>
      </p:sp>
      <p:pic>
        <p:nvPicPr>
          <p:cNvPr id="2050" name="Picture 2">
            <a:extLst>
              <a:ext uri="{FF2B5EF4-FFF2-40B4-BE49-F238E27FC236}">
                <a16:creationId xmlns:a16="http://schemas.microsoft.com/office/drawing/2014/main" id="{32A1D58C-303B-990B-394A-38DC2177BF0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4293096"/>
            <a:ext cx="1536651" cy="2304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7875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8ABAF4-1DC7-C6D1-BDC7-CACCC0160EC1}"/>
            </a:ext>
          </a:extLst>
        </p:cNvPr>
        <p:cNvGrpSpPr/>
        <p:nvPr/>
      </p:nvGrpSpPr>
      <p:grpSpPr>
        <a:xfrm>
          <a:off x="0" y="0"/>
          <a:ext cx="0" cy="0"/>
          <a:chOff x="0" y="0"/>
          <a:chExt cx="0" cy="0"/>
        </a:xfrm>
      </p:grpSpPr>
      <p:sp>
        <p:nvSpPr>
          <p:cNvPr id="2" name="コンテンツ プレースホルダー 1">
            <a:extLst>
              <a:ext uri="{FF2B5EF4-FFF2-40B4-BE49-F238E27FC236}">
                <a16:creationId xmlns:a16="http://schemas.microsoft.com/office/drawing/2014/main" id="{5866FD18-530E-70E3-993A-C351A129C734}"/>
              </a:ext>
            </a:extLst>
          </p:cNvPr>
          <p:cNvSpPr>
            <a:spLocks noGrp="1"/>
          </p:cNvSpPr>
          <p:nvPr>
            <p:ph idx="1"/>
          </p:nvPr>
        </p:nvSpPr>
        <p:spPr>
          <a:xfrm>
            <a:off x="539552" y="1916832"/>
            <a:ext cx="8360676" cy="4608512"/>
          </a:xfrm>
        </p:spPr>
        <p:txBody>
          <a:bodyPr>
            <a:noAutofit/>
          </a:bodyPr>
          <a:lstStyle/>
          <a:p>
            <a:pPr marL="0" indent="0">
              <a:buNone/>
            </a:pPr>
            <a:r>
              <a:rPr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　妊娠、出産し、育児休業の取得など</a:t>
            </a:r>
          </a:p>
          <a:p>
            <a:pPr marL="0" indent="0">
              <a:buNone/>
            </a:pPr>
            <a:r>
              <a:rPr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　を理由に、上司や同僚から精神的・</a:t>
            </a:r>
          </a:p>
          <a:p>
            <a:pPr marL="0" indent="0">
              <a:buNone/>
            </a:pPr>
            <a:r>
              <a:rPr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　肉体的な嫌がらせや不当な扱いを受ける</a:t>
            </a:r>
            <a:endParaRPr lang="en-US" altLang="ja-JP"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endParaRPr>
          </a:p>
          <a:p>
            <a:pPr marL="0" indent="0">
              <a:buNone/>
            </a:pPr>
            <a:r>
              <a:rPr lang="ja-JP" altLang="en-US" sz="3600" dirty="0">
                <a:ln>
                  <a:solidFill>
                    <a:schemeClr val="tx1"/>
                  </a:solidFill>
                </a:ln>
                <a:solidFill>
                  <a:srgbClr val="FFFF00"/>
                </a:solidFill>
                <a:latin typeface="HGP創英角ｺﾞｼｯｸUB" panose="020B0900000000000000" pitchFamily="50" charset="-128"/>
                <a:ea typeface="HGP創英角ｺﾞｼｯｸUB" panose="020B0900000000000000" pitchFamily="50" charset="-128"/>
              </a:rPr>
              <a:t>　</a:t>
            </a:r>
            <a:r>
              <a:rPr lang="ja-JP" altLang="en-US" sz="3600" dirty="0">
                <a:latin typeface="HGS創英角ｺﾞｼｯｸUB" panose="020B0900000000000000" pitchFamily="50" charset="-128"/>
                <a:ea typeface="HGS創英角ｺﾞｼｯｸUB" panose="020B0900000000000000" pitchFamily="50" charset="-128"/>
              </a:rPr>
              <a:t>例</a:t>
            </a:r>
            <a:r>
              <a:rPr lang="en-US" altLang="ja-JP" sz="3600" dirty="0">
                <a:latin typeface="HGS創英角ｺﾞｼｯｸUB" panose="020B0900000000000000" pitchFamily="50" charset="-128"/>
                <a:ea typeface="HGS創英角ｺﾞｼｯｸUB" panose="020B0900000000000000" pitchFamily="50" charset="-128"/>
              </a:rPr>
              <a:t>…</a:t>
            </a:r>
            <a:r>
              <a:rPr lang="ja-JP" altLang="en-US" sz="3600" dirty="0">
                <a:latin typeface="HGS創英角ｺﾞｼｯｸUB" panose="020B0900000000000000" pitchFamily="50" charset="-128"/>
                <a:ea typeface="HGS創英角ｺﾞｼｯｸUB" panose="020B0900000000000000" pitchFamily="50" charset="-128"/>
              </a:rPr>
              <a:t>休むなんて辞めてもらう　</a:t>
            </a:r>
          </a:p>
          <a:p>
            <a:pPr marL="0" indent="0">
              <a:buNone/>
            </a:pPr>
            <a:r>
              <a:rPr lang="ja-JP" altLang="en-US" sz="3600" dirty="0">
                <a:latin typeface="HGS創英角ｺﾞｼｯｸUB" panose="020B0900000000000000" pitchFamily="50" charset="-128"/>
                <a:ea typeface="HGS創英角ｺﾞｼｯｸUB" panose="020B0900000000000000" pitchFamily="50" charset="-128"/>
              </a:rPr>
              <a:t>　　男のくせに育休なんて　</a:t>
            </a:r>
          </a:p>
          <a:p>
            <a:pPr marL="0" indent="0">
              <a:buNone/>
            </a:pPr>
            <a:r>
              <a:rPr lang="ja-JP" altLang="en-US" sz="3600" dirty="0">
                <a:latin typeface="HGS創英角ｺﾞｼｯｸUB" panose="020B0900000000000000" pitchFamily="50" charset="-128"/>
                <a:ea typeface="HGS創英角ｺﾞｼｯｸUB" panose="020B0900000000000000" pitchFamily="50" charset="-128"/>
              </a:rPr>
              <a:t>　　つわりで休むなんて甘えだ　</a:t>
            </a:r>
          </a:p>
          <a:p>
            <a:pPr marL="0" indent="0">
              <a:buNone/>
            </a:pPr>
            <a:r>
              <a:rPr lang="ja-JP" altLang="en-US" sz="3600" dirty="0">
                <a:latin typeface="HGS創英角ｺﾞｼｯｸUB" panose="020B0900000000000000" pitchFamily="50" charset="-128"/>
                <a:ea typeface="HGS創英角ｺﾞｼｯｸUB" panose="020B0900000000000000" pitchFamily="50" charset="-128"/>
              </a:rPr>
              <a:t>　　妊婦は仕事ができない</a:t>
            </a:r>
            <a:r>
              <a:rPr lang="ja-JP" altLang="en-US" sz="3600" dirty="0">
                <a:ln>
                  <a:solidFill>
                    <a:schemeClr val="tx1"/>
                  </a:solidFill>
                </a:ln>
                <a:latin typeface="HGP創英角ｺﾞｼｯｸUB" panose="020B0900000000000000" pitchFamily="50" charset="-128"/>
                <a:ea typeface="HGP創英角ｺﾞｼｯｸUB" panose="020B0900000000000000" pitchFamily="50" charset="-128"/>
              </a:rPr>
              <a:t>　　</a:t>
            </a:r>
          </a:p>
        </p:txBody>
      </p:sp>
      <p:sp>
        <p:nvSpPr>
          <p:cNvPr id="3" name="タイトル 2">
            <a:extLst>
              <a:ext uri="{FF2B5EF4-FFF2-40B4-BE49-F238E27FC236}">
                <a16:creationId xmlns:a16="http://schemas.microsoft.com/office/drawing/2014/main" id="{75A6A33A-087B-608C-3367-7CF03302484E}"/>
              </a:ext>
            </a:extLst>
          </p:cNvPr>
          <p:cNvSpPr>
            <a:spLocks noGrp="1"/>
          </p:cNvSpPr>
          <p:nvPr>
            <p:ph type="title"/>
          </p:nvPr>
        </p:nvSpPr>
        <p:spPr>
          <a:xfrm>
            <a:off x="457200" y="476672"/>
            <a:ext cx="8229600" cy="1252728"/>
          </a:xfrm>
        </p:spPr>
        <p:txBody>
          <a:bodyPr>
            <a:normAutofit/>
          </a:bodyPr>
          <a:lstStyle/>
          <a:p>
            <a:r>
              <a:rPr lang="ja-JP" altLang="en-US" sz="5400" dirty="0">
                <a:solidFill>
                  <a:schemeClr val="tx1"/>
                </a:solidFill>
                <a:latin typeface="HGP創英角ｺﾞｼｯｸUB" panose="020B0900000000000000" pitchFamily="50" charset="-128"/>
                <a:ea typeface="HGP創英角ｺﾞｼｯｸUB" panose="020B0900000000000000" pitchFamily="50" charset="-128"/>
              </a:rPr>
              <a:t>マタニティ</a:t>
            </a:r>
            <a:r>
              <a:rPr kumimoji="1" lang="ja-JP" altLang="en-US" sz="5400" dirty="0">
                <a:solidFill>
                  <a:schemeClr val="tx1"/>
                </a:solidFill>
                <a:latin typeface="HGP創英角ｺﾞｼｯｸUB" panose="020B0900000000000000" pitchFamily="50" charset="-128"/>
                <a:ea typeface="HGP創英角ｺﾞｼｯｸUB" panose="020B0900000000000000" pitchFamily="50" charset="-128"/>
              </a:rPr>
              <a:t>ハラスメント</a:t>
            </a:r>
          </a:p>
        </p:txBody>
      </p:sp>
      <p:pic>
        <p:nvPicPr>
          <p:cNvPr id="4098" name="Picture 2">
            <a:extLst>
              <a:ext uri="{FF2B5EF4-FFF2-40B4-BE49-F238E27FC236}">
                <a16:creationId xmlns:a16="http://schemas.microsoft.com/office/drawing/2014/main" id="{49C30E61-0CF0-190C-64AA-1D99FA3AAC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4365104"/>
            <a:ext cx="2088232" cy="2347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72901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ウェーブ">
  <a:themeElements>
    <a:clrScheme name="ウェーブ">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ウェーブ">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ウェーブ">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50</TotalTime>
  <Words>279</Words>
  <Application>Microsoft Office PowerPoint</Application>
  <PresentationFormat>画面に合わせる (4:3)</PresentationFormat>
  <Paragraphs>39</Paragraphs>
  <Slides>6</Slides>
  <Notes>0</Notes>
  <HiddenSlides>0</HiddenSlides>
  <MMClips>0</MMClips>
  <ScaleCrop>false</ScaleCrop>
  <HeadingPairs>
    <vt:vector size="6" baseType="variant">
      <vt:variant>
        <vt:lpstr>使用されているフォント</vt:lpstr>
      </vt:variant>
      <vt:variant>
        <vt:i4>4</vt:i4>
      </vt:variant>
      <vt:variant>
        <vt:lpstr>テーマ</vt:lpstr>
      </vt:variant>
      <vt:variant>
        <vt:i4>1</vt:i4>
      </vt:variant>
      <vt:variant>
        <vt:lpstr>スライド タイトル</vt:lpstr>
      </vt:variant>
      <vt:variant>
        <vt:i4>6</vt:i4>
      </vt:variant>
    </vt:vector>
  </HeadingPairs>
  <TitlesOfParts>
    <vt:vector size="11" baseType="lpstr">
      <vt:lpstr>HGP創英角ｺﾞｼｯｸUB</vt:lpstr>
      <vt:lpstr>HGS創英角ｺﾞｼｯｸUB</vt:lpstr>
      <vt:lpstr>Candara</vt:lpstr>
      <vt:lpstr>Symbol</vt:lpstr>
      <vt:lpstr>ウェーブ</vt:lpstr>
      <vt:lpstr>職場内における ハラスメントについて</vt:lpstr>
      <vt:lpstr>職場での3大ハラスメント</vt:lpstr>
      <vt:lpstr>パワハラの６類型</vt:lpstr>
      <vt:lpstr>パワハラの６類型</vt:lpstr>
      <vt:lpstr>セクシャルハラスメント</vt:lpstr>
      <vt:lpstr>マタニティハラスメント</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ハラスメントについて</dc:title>
  <dc:creator>南山事務5</dc:creator>
  <cp:lastModifiedBy>南山事務5</cp:lastModifiedBy>
  <cp:revision>18</cp:revision>
  <dcterms:created xsi:type="dcterms:W3CDTF">2026-07-13T18:00:58Z</dcterms:created>
  <dcterms:modified xsi:type="dcterms:W3CDTF">2026-07-28T15:08:36Z</dcterms:modified>
</cp:coreProperties>
</file>