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10"/>
  </p:notesMasterIdLst>
  <p:sldIdLst>
    <p:sldId id="256" r:id="rId2"/>
    <p:sldId id="257" r:id="rId3"/>
    <p:sldId id="259" r:id="rId4"/>
    <p:sldId id="258" r:id="rId5"/>
    <p:sldId id="260" r:id="rId6"/>
    <p:sldId id="262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3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0" y="6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D96574-EB24-4AF7-A5A3-C43C69B95EC2}" type="datetimeFigureOut">
              <a:rPr kumimoji="1" lang="ja-JP" altLang="en-US" smtClean="0"/>
              <a:t>2026/7/14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A6FE51-498E-4ABF-A1C5-2BC51FD977E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8559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A1376-530B-473F-B33D-87D45914DECC}" type="datetimeFigureOut">
              <a:rPr kumimoji="1" lang="ja-JP" altLang="en-US" smtClean="0"/>
              <a:t>2026/7/14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239F1-8A26-4179-BF92-179232530B36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2404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A1376-530B-473F-B33D-87D45914DECC}" type="datetimeFigureOut">
              <a:rPr kumimoji="1" lang="ja-JP" altLang="en-US" smtClean="0"/>
              <a:t>2026/7/14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239F1-8A26-4179-BF92-179232530B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12158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A1376-530B-473F-B33D-87D45914DECC}" type="datetimeFigureOut">
              <a:rPr kumimoji="1" lang="ja-JP" altLang="en-US" smtClean="0"/>
              <a:t>2026/7/14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239F1-8A26-4179-BF92-179232530B36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0527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A1376-530B-473F-B33D-87D45914DECC}" type="datetimeFigureOut">
              <a:rPr kumimoji="1" lang="ja-JP" altLang="en-US" smtClean="0"/>
              <a:t>2026/7/14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239F1-8A26-4179-BF92-179232530B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64372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A1376-530B-473F-B33D-87D45914DECC}" type="datetimeFigureOut">
              <a:rPr kumimoji="1" lang="ja-JP" altLang="en-US" smtClean="0"/>
              <a:t>2026/7/14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239F1-8A26-4179-BF92-179232530B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9782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A1376-530B-473F-B33D-87D45914DECC}" type="datetimeFigureOut">
              <a:rPr kumimoji="1" lang="ja-JP" altLang="en-US" smtClean="0"/>
              <a:t>2026/7/14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239F1-8A26-4179-BF92-179232530B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06400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A1376-530B-473F-B33D-87D45914DECC}" type="datetimeFigureOut">
              <a:rPr kumimoji="1" lang="ja-JP" altLang="en-US" smtClean="0"/>
              <a:t>2026/7/14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239F1-8A26-4179-BF92-179232530B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91671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F86A1376-530B-473F-B33D-87D45914DECC}" type="datetimeFigureOut">
              <a:rPr kumimoji="1" lang="ja-JP" altLang="en-US" smtClean="0"/>
              <a:t>2026/7/14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6E239F1-8A26-4179-BF92-179232530B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6168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A1376-530B-473F-B33D-87D45914DECC}" type="datetimeFigureOut">
              <a:rPr kumimoji="1" lang="ja-JP" altLang="en-US" smtClean="0"/>
              <a:t>2026/7/14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239F1-8A26-4179-BF92-179232530B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10218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A1376-530B-473F-B33D-87D45914DECC}" type="datetimeFigureOut">
              <a:rPr kumimoji="1" lang="ja-JP" altLang="en-US" smtClean="0"/>
              <a:t>2026/7/14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239F1-8A26-4179-BF92-179232530B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99470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A1376-530B-473F-B33D-87D45914DECC}" type="datetimeFigureOut">
              <a:rPr kumimoji="1" lang="ja-JP" altLang="en-US" smtClean="0"/>
              <a:t>2026/7/14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239F1-8A26-4179-BF92-179232530B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7151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86A1376-530B-473F-B33D-87D45914DECC}" type="datetimeFigureOut">
              <a:rPr kumimoji="1" lang="ja-JP" altLang="en-US" smtClean="0"/>
              <a:t>2026/7/14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6E239F1-8A26-4179-BF92-179232530B36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0145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kumimoji="1"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kumimoji="1"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altLang="ja-JP" dirty="0" smtClean="0"/>
              <a:t>6</a:t>
            </a:r>
            <a:r>
              <a:rPr lang="ja-JP" altLang="en-US" dirty="0" smtClean="0"/>
              <a:t>月流行の感染症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endParaRPr kumimoji="1" lang="ja-JP" altLang="en-US" sz="60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97280" y="4479684"/>
            <a:ext cx="10058400" cy="1143000"/>
          </a:xfrm>
        </p:spPr>
        <p:txBody>
          <a:bodyPr>
            <a:normAutofit/>
          </a:bodyPr>
          <a:lstStyle/>
          <a:p>
            <a:pPr algn="r"/>
            <a:r>
              <a:rPr lang="ja-JP" altLang="en-US" sz="4800" dirty="0"/>
              <a:t>～水痘・手足口病感染予防～</a:t>
            </a:r>
            <a:endParaRPr kumimoji="1" lang="ja-JP" altLang="en-US" sz="4800" dirty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 sz="1800" dirty="0" smtClean="0"/>
              <a:t>感染対策管理委員会</a:t>
            </a:r>
            <a:endParaRPr kumimoji="1" lang="ja-JP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1552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ja-JP" altLang="en-US" spc="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水痘</a:t>
            </a:r>
            <a:r>
              <a:rPr lang="ja-JP" altLang="en-US" spc="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（みずぼうそう）に注意！！</a:t>
            </a:r>
            <a:endParaRPr kumimoji="1" lang="ja-JP" altLang="en-US" spc="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1095" y="1840677"/>
            <a:ext cx="5498431" cy="4120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041" y="2061278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9149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en-US" altLang="ja-JP" sz="3600" dirty="0" smtClean="0"/>
          </a:p>
          <a:p>
            <a:pPr marL="0" indent="0">
              <a:buNone/>
            </a:pPr>
            <a:r>
              <a:rPr lang="ja-JP" altLang="en-US" sz="3600" dirty="0" smtClean="0"/>
              <a:t>・</a:t>
            </a:r>
            <a:r>
              <a:rPr kumimoji="1" lang="ja-JP" altLang="en-US" sz="3600" dirty="0" smtClean="0"/>
              <a:t>水痘帯状疱疹ウイルスによって引き起こされる</a:t>
            </a:r>
            <a:endParaRPr kumimoji="1" lang="en-US" altLang="ja-JP" sz="3600" dirty="0" smtClean="0"/>
          </a:p>
          <a:p>
            <a:pPr marL="0" indent="0">
              <a:buNone/>
            </a:pPr>
            <a:r>
              <a:rPr lang="ja-JP" altLang="en-US" sz="3600" dirty="0" smtClean="0"/>
              <a:t>　</a:t>
            </a:r>
            <a:r>
              <a:rPr kumimoji="1" lang="ja-JP" altLang="en-US" sz="3600" dirty="0" smtClean="0"/>
              <a:t>発疹性の病気</a:t>
            </a:r>
            <a:endParaRPr kumimoji="1" lang="en-US" altLang="ja-JP" sz="3600" dirty="0" smtClean="0"/>
          </a:p>
          <a:p>
            <a:pPr marL="0" indent="0">
              <a:buNone/>
            </a:pPr>
            <a:endParaRPr kumimoji="1" lang="en-US" altLang="ja-JP" sz="3600" dirty="0" smtClean="0"/>
          </a:p>
          <a:p>
            <a:pPr marL="0" indent="0">
              <a:buNone/>
            </a:pPr>
            <a:r>
              <a:rPr lang="ja-JP" altLang="en-US" sz="3600" dirty="0"/>
              <a:t>・</a:t>
            </a:r>
            <a:r>
              <a:rPr lang="ja-JP" altLang="en-US" sz="3600" dirty="0" smtClean="0"/>
              <a:t>小児に多い病気であるが、</a:t>
            </a:r>
            <a:endParaRPr lang="en-US" altLang="ja-JP" sz="3600" dirty="0" smtClean="0"/>
          </a:p>
          <a:p>
            <a:pPr marL="0" indent="0">
              <a:buNone/>
            </a:pPr>
            <a:r>
              <a:rPr lang="ja-JP" altLang="en-US" sz="3600" dirty="0" smtClean="0"/>
              <a:t>成人でも感染することもあり</a:t>
            </a:r>
            <a:r>
              <a:rPr lang="ja-JP" altLang="en-US" sz="3600" dirty="0" smtClean="0">
                <a:solidFill>
                  <a:schemeClr val="accent1">
                    <a:lumMod val="75000"/>
                  </a:schemeClr>
                </a:solidFill>
              </a:rPr>
              <a:t>重症化のリスクが高い</a:t>
            </a:r>
            <a:r>
              <a:rPr lang="ja-JP" altLang="en-US" sz="3600" dirty="0" smtClean="0"/>
              <a:t>！</a:t>
            </a:r>
            <a:endParaRPr lang="en-US" altLang="ja-JP" sz="3600" dirty="0" smtClean="0"/>
          </a:p>
        </p:txBody>
      </p:sp>
      <p:sp>
        <p:nvSpPr>
          <p:cNvPr id="4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ja-JP" altLang="en-US" spc="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水痘とは？</a:t>
            </a:r>
            <a:endParaRPr kumimoji="1" lang="ja-JP" altLang="en-US" spc="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7031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ja-JP" altLang="en-US" sz="3200" dirty="0" smtClean="0"/>
              <a:t>・症状：</a:t>
            </a:r>
            <a:r>
              <a:rPr lang="ja-JP" altLang="en-US" sz="3200" dirty="0" smtClean="0">
                <a:solidFill>
                  <a:schemeClr val="accent1">
                    <a:lumMod val="75000"/>
                  </a:schemeClr>
                </a:solidFill>
              </a:rPr>
              <a:t>発熱</a:t>
            </a:r>
            <a:r>
              <a:rPr lang="ja-JP" altLang="en-US" sz="3200" dirty="0" smtClean="0"/>
              <a:t>と同時に掻痒感を伴う</a:t>
            </a:r>
            <a:r>
              <a:rPr lang="ja-JP" altLang="en-US" sz="3200" dirty="0" smtClean="0">
                <a:solidFill>
                  <a:schemeClr val="accent1">
                    <a:lumMod val="75000"/>
                  </a:schemeClr>
                </a:solidFill>
              </a:rPr>
              <a:t>紅斑</a:t>
            </a:r>
            <a:r>
              <a:rPr lang="ja-JP" altLang="en-US" sz="3200" dirty="0" smtClean="0"/>
              <a:t>が</a:t>
            </a:r>
            <a:endParaRPr lang="en-US" altLang="ja-JP" sz="3200" dirty="0" smtClean="0"/>
          </a:p>
          <a:p>
            <a:pPr marL="0" indent="0">
              <a:buNone/>
            </a:pPr>
            <a:r>
              <a:rPr lang="ja-JP" altLang="en-US" sz="3200" dirty="0" smtClean="0"/>
              <a:t>　　　　　頭皮や体幹に出現</a:t>
            </a:r>
            <a:endParaRPr lang="en-US" altLang="ja-JP" sz="3200" dirty="0" smtClean="0"/>
          </a:p>
          <a:p>
            <a:pPr marL="0" indent="0">
              <a:buNone/>
            </a:pPr>
            <a:r>
              <a:rPr lang="ja-JP" altLang="en-US" sz="3200" dirty="0"/>
              <a:t>　</a:t>
            </a:r>
            <a:r>
              <a:rPr lang="ja-JP" altLang="en-US" sz="3200" dirty="0" smtClean="0"/>
              <a:t>　　　　　　　　　　　→丘疹→水疱→痂皮と</a:t>
            </a:r>
            <a:r>
              <a:rPr lang="ja-JP" altLang="en-US" sz="3200" dirty="0">
                <a:solidFill>
                  <a:schemeClr val="accent1">
                    <a:lumMod val="75000"/>
                  </a:schemeClr>
                </a:solidFill>
              </a:rPr>
              <a:t>変化</a:t>
            </a:r>
            <a:r>
              <a:rPr lang="ja-JP" altLang="en-US" sz="3200" dirty="0" smtClean="0">
                <a:solidFill>
                  <a:schemeClr val="accent1">
                    <a:lumMod val="75000"/>
                  </a:schemeClr>
                </a:solidFill>
              </a:rPr>
              <a:t>する</a:t>
            </a:r>
            <a:endParaRPr lang="en-US" altLang="ja-JP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ja-JP" altLang="en-US" sz="3200" dirty="0"/>
              <a:t>・</a:t>
            </a:r>
            <a:r>
              <a:rPr lang="ja-JP" altLang="en-US" sz="3200" dirty="0" smtClean="0"/>
              <a:t>感染経路：空気感染、飛沫感染、接触感染</a:t>
            </a:r>
            <a:endParaRPr lang="en-US" altLang="ja-JP" sz="3200" dirty="0" smtClean="0"/>
          </a:p>
          <a:p>
            <a:pPr marL="0" indent="0">
              <a:buNone/>
            </a:pPr>
            <a:r>
              <a:rPr lang="ja-JP" altLang="en-US" sz="3200" dirty="0"/>
              <a:t>　</a:t>
            </a:r>
            <a:r>
              <a:rPr lang="ja-JP" altLang="en-US" sz="3200" dirty="0" smtClean="0"/>
              <a:t>→手指衛生、咳エチケット等の</a:t>
            </a:r>
            <a:r>
              <a:rPr lang="ja-JP" altLang="en-US" sz="3200" dirty="0" smtClean="0">
                <a:solidFill>
                  <a:schemeClr val="accent1">
                    <a:lumMod val="75000"/>
                  </a:schemeClr>
                </a:solidFill>
              </a:rPr>
              <a:t>飛沫予防策、</a:t>
            </a:r>
            <a:endParaRPr lang="en-US" altLang="ja-JP" sz="3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ja-JP" altLang="en-US" sz="3200" dirty="0">
                <a:solidFill>
                  <a:schemeClr val="accent1">
                    <a:lumMod val="75000"/>
                  </a:schemeClr>
                </a:solidFill>
              </a:rPr>
              <a:t>　</a:t>
            </a:r>
            <a:r>
              <a:rPr lang="ja-JP" altLang="en-US" sz="3200" dirty="0" smtClean="0">
                <a:solidFill>
                  <a:schemeClr val="accent1">
                    <a:lumMod val="75000"/>
                  </a:schemeClr>
                </a:solidFill>
              </a:rPr>
              <a:t>　　接触予防策</a:t>
            </a:r>
            <a:r>
              <a:rPr lang="ja-JP" altLang="en-US" sz="3200" dirty="0" smtClean="0"/>
              <a:t>が有効</a:t>
            </a:r>
            <a:endParaRPr lang="en-US" altLang="ja-JP" sz="3200" dirty="0" smtClean="0"/>
          </a:p>
          <a:p>
            <a:pPr marL="0" indent="0">
              <a:buNone/>
            </a:pPr>
            <a:r>
              <a:rPr lang="ja-JP" altLang="en-US" sz="3200" dirty="0" smtClean="0"/>
              <a:t>　　</a:t>
            </a:r>
            <a:r>
              <a:rPr lang="en-US" altLang="ja-JP" sz="3200" dirty="0" smtClean="0">
                <a:solidFill>
                  <a:srgbClr val="FF0000"/>
                </a:solidFill>
              </a:rPr>
              <a:t>※</a:t>
            </a:r>
            <a:r>
              <a:rPr lang="ja-JP" altLang="en-US" sz="3200" dirty="0" smtClean="0">
                <a:solidFill>
                  <a:srgbClr val="FF0000"/>
                </a:solidFill>
              </a:rPr>
              <a:t>空気感染への注意も必要！！</a:t>
            </a:r>
            <a:endParaRPr lang="en-US" altLang="ja-JP" sz="3200" dirty="0" smtClean="0">
              <a:solidFill>
                <a:srgbClr val="FF0000"/>
              </a:solidFill>
            </a:endParaRPr>
          </a:p>
        </p:txBody>
      </p:sp>
      <p:sp>
        <p:nvSpPr>
          <p:cNvPr id="4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ja-JP" altLang="en-US" spc="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水痘とは？</a:t>
            </a:r>
            <a:endParaRPr kumimoji="1" lang="ja-JP" altLang="en-US" spc="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937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ja-JP" altLang="en-US" spc="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夏に多い感染症～手足口病～</a:t>
            </a:r>
            <a:endParaRPr kumimoji="1" lang="ja-JP" altLang="en-US" spc="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213" y="2345005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7633" y="1937737"/>
            <a:ext cx="5956429" cy="4243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7963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ja-JP" altLang="en-US" spc="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夏に多い感染症～手足口病～</a:t>
            </a:r>
            <a:endParaRPr kumimoji="1" lang="ja-JP" altLang="en-US" spc="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z="3600" dirty="0" smtClean="0"/>
              <a:t>・口の中や、手足などに水泡性の発疹が出る、ウイルスの感染によっておこる感染症</a:t>
            </a:r>
            <a:endParaRPr kumimoji="1" lang="en-US" altLang="ja-JP" sz="3600" dirty="0" smtClean="0"/>
          </a:p>
          <a:p>
            <a:endParaRPr kumimoji="1" lang="en-US" altLang="ja-JP" sz="3600" dirty="0" smtClean="0"/>
          </a:p>
          <a:p>
            <a:r>
              <a:rPr lang="ja-JP" altLang="en-US" sz="3600" dirty="0" smtClean="0"/>
              <a:t>・子どもを中心に、主に</a:t>
            </a:r>
            <a:r>
              <a:rPr lang="ja-JP" altLang="en-US" sz="3600" dirty="0" smtClean="0">
                <a:solidFill>
                  <a:schemeClr val="accent1">
                    <a:lumMod val="75000"/>
                  </a:schemeClr>
                </a:solidFill>
              </a:rPr>
              <a:t>夏に流行しやすい</a:t>
            </a:r>
            <a:endParaRPr lang="en-US" altLang="ja-JP" sz="3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ja-JP" altLang="en-US" sz="2800" dirty="0">
                <a:solidFill>
                  <a:schemeClr val="tx1"/>
                </a:solidFill>
              </a:rPr>
              <a:t>　</a:t>
            </a:r>
            <a:r>
              <a:rPr lang="ja-JP" altLang="en-US" sz="2800" dirty="0" smtClean="0">
                <a:solidFill>
                  <a:schemeClr val="tx1"/>
                </a:solidFill>
              </a:rPr>
              <a:t>保育</a:t>
            </a:r>
            <a:r>
              <a:rPr lang="ja-JP" altLang="en-US" sz="2800" dirty="0">
                <a:solidFill>
                  <a:schemeClr val="tx1"/>
                </a:solidFill>
              </a:rPr>
              <a:t>園</a:t>
            </a:r>
            <a:r>
              <a:rPr lang="ja-JP" altLang="en-US" sz="2800" dirty="0" smtClean="0">
                <a:solidFill>
                  <a:schemeClr val="tx1"/>
                </a:solidFill>
              </a:rPr>
              <a:t>や幼稚園などの集団生活では特に拡大しやすい</a:t>
            </a:r>
            <a:endParaRPr lang="en-US" altLang="ja-JP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2800" dirty="0">
                <a:solidFill>
                  <a:schemeClr val="tx1"/>
                </a:solidFill>
              </a:rPr>
              <a:t>　</a:t>
            </a:r>
            <a:r>
              <a:rPr lang="ja-JP" altLang="en-US" sz="2800" dirty="0" smtClean="0">
                <a:solidFill>
                  <a:schemeClr val="tx1"/>
                </a:solidFill>
              </a:rPr>
              <a:t>小さな子どもがいる家庭では家庭内感染へも注意！！</a:t>
            </a:r>
            <a:endParaRPr kumimoji="1" lang="ja-JP" altLang="en-US" sz="32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82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ja-JP" altLang="en-US" spc="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夏に多い感染症～手足口病～</a:t>
            </a:r>
            <a:endParaRPr kumimoji="1" lang="ja-JP" altLang="en-US" spc="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ja-JP" altLang="en-US" sz="3200" dirty="0" smtClean="0"/>
              <a:t>・症状：口腔粘膜、手掌、足底に水疱性の発疹が出現</a:t>
            </a:r>
            <a:endParaRPr lang="en-US" altLang="ja-JP" sz="3200" dirty="0"/>
          </a:p>
          <a:p>
            <a:r>
              <a:rPr kumimoji="1" lang="ja-JP" altLang="en-US" sz="3200" dirty="0" smtClean="0"/>
              <a:t>　</a:t>
            </a:r>
            <a:r>
              <a:rPr kumimoji="1" lang="en-US" altLang="ja-JP" sz="3200" dirty="0" smtClean="0"/>
              <a:t>※</a:t>
            </a:r>
            <a:r>
              <a:rPr kumimoji="1" lang="ja-JP" altLang="en-US" sz="3200" dirty="0" smtClean="0"/>
              <a:t>まれに髄膜炎や脳炎などの重篤な症状を呈することが</a:t>
            </a:r>
            <a:endParaRPr kumimoji="1" lang="en-US" altLang="ja-JP" sz="3200" dirty="0" smtClean="0"/>
          </a:p>
          <a:p>
            <a:r>
              <a:rPr kumimoji="1" lang="ja-JP" altLang="en-US" sz="3200" dirty="0" smtClean="0"/>
              <a:t>　　</a:t>
            </a:r>
            <a:r>
              <a:rPr lang="ja-JP" altLang="en-US" sz="3200" dirty="0"/>
              <a:t>　</a:t>
            </a:r>
            <a:r>
              <a:rPr kumimoji="1" lang="ja-JP" altLang="en-US" sz="3200" dirty="0" smtClean="0"/>
              <a:t>ある</a:t>
            </a:r>
            <a:endParaRPr kumimoji="1" lang="en-US" altLang="ja-JP" sz="3200" dirty="0" smtClean="0"/>
          </a:p>
          <a:p>
            <a:endParaRPr lang="en-US" altLang="ja-JP" sz="3200" dirty="0"/>
          </a:p>
          <a:p>
            <a:r>
              <a:rPr kumimoji="1" lang="ja-JP" altLang="en-US" sz="3200" dirty="0" smtClean="0"/>
              <a:t>・感染経路：飛沫感染、</a:t>
            </a:r>
            <a:r>
              <a:rPr kumimoji="1" lang="ja-JP" altLang="en-US" sz="3200" dirty="0" smtClean="0">
                <a:solidFill>
                  <a:srgbClr val="FF0000"/>
                </a:solidFill>
              </a:rPr>
              <a:t>糞口感染</a:t>
            </a:r>
            <a:r>
              <a:rPr kumimoji="1" lang="ja-JP" altLang="en-US" sz="3200" dirty="0" smtClean="0"/>
              <a:t>、接触感染</a:t>
            </a:r>
            <a:endParaRPr kumimoji="1" lang="en-US" altLang="ja-JP" sz="3200" dirty="0" smtClean="0"/>
          </a:p>
          <a:p>
            <a:r>
              <a:rPr lang="ja-JP" altLang="en-US" sz="3200" dirty="0"/>
              <a:t>　</a:t>
            </a:r>
            <a:r>
              <a:rPr lang="ja-JP" altLang="en-US" sz="3200" dirty="0" smtClean="0"/>
              <a:t>　→</a:t>
            </a:r>
            <a:r>
              <a:rPr lang="ja-JP" altLang="en-US" sz="3200" dirty="0" smtClean="0">
                <a:solidFill>
                  <a:schemeClr val="accent1">
                    <a:lumMod val="75000"/>
                  </a:schemeClr>
                </a:solidFill>
              </a:rPr>
              <a:t>オムツ交換など排泄ケア</a:t>
            </a:r>
            <a:r>
              <a:rPr lang="ja-JP" altLang="en-US" sz="3200" dirty="0" smtClean="0"/>
              <a:t>を行った後の</a:t>
            </a:r>
            <a:endParaRPr lang="en-US" altLang="ja-JP" sz="3200" dirty="0" smtClean="0"/>
          </a:p>
          <a:p>
            <a:r>
              <a:rPr lang="ja-JP" altLang="en-US" sz="3200" dirty="0"/>
              <a:t>　</a:t>
            </a:r>
            <a:r>
              <a:rPr lang="ja-JP" altLang="en-US" sz="3200" dirty="0" smtClean="0"/>
              <a:t>　　　手指衛生を徹底！！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06780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ja-JP" altLang="en-US" spc="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まとめ</a:t>
            </a:r>
            <a:endParaRPr kumimoji="1" lang="ja-JP" altLang="en-US" spc="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ja-JP" altLang="en-US" sz="3200" dirty="0" smtClean="0"/>
              <a:t>①感染経路別予防策の実施、</a:t>
            </a:r>
            <a:r>
              <a:rPr kumimoji="1" lang="ja-JP" altLang="en-US" sz="3200" dirty="0" smtClean="0"/>
              <a:t>手指衛生の徹底</a:t>
            </a:r>
            <a:endParaRPr kumimoji="1" lang="en-US" altLang="ja-JP" sz="3200" dirty="0" smtClean="0"/>
          </a:p>
          <a:p>
            <a:endParaRPr kumimoji="1" lang="en-US" altLang="ja-JP" sz="3200" dirty="0" smtClean="0"/>
          </a:p>
          <a:p>
            <a:r>
              <a:rPr lang="ja-JP" altLang="en-US" sz="3200" dirty="0" smtClean="0"/>
              <a:t>②体調管理</a:t>
            </a:r>
            <a:endParaRPr lang="en-US" altLang="ja-JP" sz="3200" dirty="0" smtClean="0"/>
          </a:p>
          <a:p>
            <a:r>
              <a:rPr kumimoji="1" lang="ja-JP" altLang="en-US" sz="3200" dirty="0"/>
              <a:t>　</a:t>
            </a:r>
            <a:r>
              <a:rPr kumimoji="1" lang="ja-JP" altLang="en-US" sz="3200" dirty="0" smtClean="0"/>
              <a:t>→発熱、発疹、のどの痛みなど、体調の異変や違和感があれば、出勤前に相談を！！</a:t>
            </a:r>
            <a:endParaRPr kumimoji="1" lang="en-US" altLang="ja-JP" sz="3200" dirty="0" smtClean="0"/>
          </a:p>
          <a:p>
            <a:endParaRPr kumimoji="1" lang="en-US" altLang="ja-JP" sz="3200" dirty="0" smtClean="0"/>
          </a:p>
          <a:p>
            <a:r>
              <a:rPr lang="ja-JP" altLang="en-US" sz="3200" dirty="0" smtClean="0"/>
              <a:t>③早期発見・早期報告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57817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レトロスペクト">
  <a:themeElements>
    <a:clrScheme name="レトロスペクト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レトロスペク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レトロスペクト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62</TotalTime>
  <Words>364</Words>
  <Application>Microsoft Office PowerPoint</Application>
  <PresentationFormat>ワイド画面</PresentationFormat>
  <Paragraphs>41</Paragraphs>
  <Slides>8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13" baseType="lpstr">
      <vt:lpstr>ＭＳ Ｐゴシック</vt:lpstr>
      <vt:lpstr>游ゴシック</vt:lpstr>
      <vt:lpstr>Calibri</vt:lpstr>
      <vt:lpstr>Calibri Light</vt:lpstr>
      <vt:lpstr>レトロスペクト</vt:lpstr>
      <vt:lpstr>6月流行の感染症 </vt:lpstr>
      <vt:lpstr>水痘（みずぼうそう）に注意！！</vt:lpstr>
      <vt:lpstr>水痘とは？</vt:lpstr>
      <vt:lpstr>水痘とは？</vt:lpstr>
      <vt:lpstr>夏に多い感染症～手足口病～</vt:lpstr>
      <vt:lpstr>夏に多い感染症～手足口病～</vt:lpstr>
      <vt:lpstr>夏に多い感染症～手足口病～</vt:lpstr>
      <vt:lpstr>まとめ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6月流行の感染症 </dc:title>
  <dc:creator>ALPHAD30</dc:creator>
  <cp:lastModifiedBy>ALPHAD30</cp:lastModifiedBy>
  <cp:revision>12</cp:revision>
  <dcterms:created xsi:type="dcterms:W3CDTF">2026-07-14T01:04:40Z</dcterms:created>
  <dcterms:modified xsi:type="dcterms:W3CDTF">2026-07-14T03:48:33Z</dcterms:modified>
</cp:coreProperties>
</file>