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8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10160"/>
            <a:ext cx="14630400" cy="823976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8481" y="2885441"/>
            <a:ext cx="9320323" cy="1975562"/>
          </a:xfrm>
        </p:spPr>
        <p:txBody>
          <a:bodyPr anchor="b">
            <a:noAutofit/>
          </a:bodyPr>
          <a:lstStyle>
            <a:lvl1pPr algn="r">
              <a:defRPr sz="6480">
                <a:solidFill>
                  <a:schemeClr val="accent1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8481" y="4861000"/>
            <a:ext cx="9320323" cy="131627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15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32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415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3241041"/>
            <a:ext cx="10316002" cy="2191897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032480"/>
          </a:xfrm>
        </p:spPr>
        <p:txBody>
          <a:bodyPr anchor="t"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568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592707"/>
            <a:ext cx="5020842" cy="465692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7964" y="2592707"/>
            <a:ext cx="5020841" cy="465692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126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894" y="2593180"/>
            <a:ext cx="5022748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0894" y="3284695"/>
            <a:ext cx="5022748" cy="3964940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6059" y="2593180"/>
            <a:ext cx="5022742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6062" y="3284695"/>
            <a:ext cx="5022740" cy="3964940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8658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731520"/>
            <a:ext cx="10316002" cy="158496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903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21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1798325"/>
            <a:ext cx="4625434" cy="1534159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2554" y="617910"/>
            <a:ext cx="5416249" cy="6631724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1" y="3332483"/>
            <a:ext cx="4625434" cy="3101339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548476" indent="0">
              <a:buNone/>
              <a:defRPr sz="1680"/>
            </a:lvl2pPr>
            <a:lvl3pPr marL="1096951" indent="0">
              <a:buNone/>
              <a:defRPr sz="1440"/>
            </a:lvl3pPr>
            <a:lvl4pPr marL="1645427" indent="0">
              <a:buNone/>
              <a:defRPr sz="1200"/>
            </a:lvl4pPr>
            <a:lvl5pPr marL="2193901" indent="0">
              <a:buNone/>
              <a:defRPr sz="1200"/>
            </a:lvl5pPr>
            <a:lvl6pPr marL="2742377" indent="0">
              <a:buNone/>
              <a:defRPr sz="1200"/>
            </a:lvl6pPr>
            <a:lvl7pPr marL="3290852" indent="0">
              <a:buNone/>
              <a:defRPr sz="1200"/>
            </a:lvl7pPr>
            <a:lvl8pPr marL="3839328" indent="0">
              <a:buNone/>
              <a:defRPr sz="1200"/>
            </a:lvl8pPr>
            <a:lvl9pPr marL="4387804" indent="0">
              <a:buNone/>
              <a:defRPr sz="12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710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5760720"/>
            <a:ext cx="10316000" cy="680086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801" y="731520"/>
            <a:ext cx="10316002" cy="4614862"/>
          </a:xfrm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2" y="6440806"/>
            <a:ext cx="10316000" cy="808829"/>
          </a:xfrm>
        </p:spPr>
        <p:txBody>
          <a:bodyPr>
            <a:normAutofit/>
          </a:bodyPr>
          <a:lstStyle>
            <a:lvl1pPr marL="0" indent="0">
              <a:buNone/>
              <a:defRPr sz="144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657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731520"/>
            <a:ext cx="10316002" cy="40843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364480"/>
            <a:ext cx="10316002" cy="1885154"/>
          </a:xfrm>
        </p:spPr>
        <p:txBody>
          <a:bodyPr anchor="ctr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336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1" y="731520"/>
            <a:ext cx="9712961" cy="36271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39367" y="4358640"/>
            <a:ext cx="8669429" cy="4572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92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364480"/>
            <a:ext cx="10316002" cy="1885154"/>
          </a:xfrm>
        </p:spPr>
        <p:txBody>
          <a:bodyPr anchor="ctr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650244" y="94845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671613" y="34638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216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747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2318386"/>
            <a:ext cx="10316002" cy="3114552"/>
          </a:xfrm>
        </p:spPr>
        <p:txBody>
          <a:bodyPr anchor="b">
            <a:normAutofit/>
          </a:bodyPr>
          <a:lstStyle>
            <a:lvl1pPr algn="l">
              <a:defRPr sz="528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816697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309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1" y="731520"/>
            <a:ext cx="9712961" cy="36271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9" y="4815840"/>
            <a:ext cx="10316003" cy="61709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88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816697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50244" y="94845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71613" y="34638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08605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59" y="731520"/>
            <a:ext cx="10305844" cy="36271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9" y="4815840"/>
            <a:ext cx="10316003" cy="61709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880">
                <a:solidFill>
                  <a:schemeClr val="accent1"/>
                </a:solidFill>
              </a:defRPr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816697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2668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2445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61208" y="731520"/>
            <a:ext cx="1565692" cy="6301741"/>
          </a:xfrm>
        </p:spPr>
        <p:txBody>
          <a:bodyPr vert="eaVert" anchor="ctr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2" y="731520"/>
            <a:ext cx="8472180" cy="630174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033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10160"/>
            <a:ext cx="14630400" cy="823976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1" y="731520"/>
            <a:ext cx="10316002" cy="15849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1" y="2592707"/>
            <a:ext cx="10316002" cy="4656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46160" y="7249635"/>
            <a:ext cx="1094327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801" y="7249635"/>
            <a:ext cx="7557134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08796" y="7249635"/>
            <a:ext cx="820007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75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548640" rtl="0" eaLnBrk="1" latinLnBrk="0" hangingPunct="1">
        <a:spcBef>
          <a:spcPct val="0"/>
        </a:spcBef>
        <a:buNone/>
        <a:defRPr kumimoji="1" sz="432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411480" indent="-41148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21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891540" indent="-34290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92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3716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9202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46888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01752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56616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1148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6634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kumimoji="1"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t>発熱・感染症疑い患者の初期対応 — 看護師が押さえるべき判断と行動 —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dirty="0" err="1"/>
              <a:t>目的：院内感染を防ぎつつ、安全に初期対応を行う</a:t>
            </a:r>
            <a:endParaRPr dirty="0"/>
          </a:p>
          <a:p>
            <a:r>
              <a:rPr dirty="0" err="1"/>
              <a:t>対象：看護師（外来・病棟・救急など</a:t>
            </a:r>
            <a:r>
              <a:rPr dirty="0"/>
              <a:t>）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初期対応の全体フロー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① </a:t>
            </a:r>
            <a:r>
              <a:rPr dirty="0" err="1"/>
              <a:t>観察・問診</a:t>
            </a:r>
            <a:r>
              <a:rPr dirty="0"/>
              <a:t> → ② </a:t>
            </a:r>
            <a:r>
              <a:rPr dirty="0" err="1"/>
              <a:t>感染リスク評価</a:t>
            </a:r>
            <a:r>
              <a:rPr dirty="0"/>
              <a:t> → ③ </a:t>
            </a:r>
            <a:r>
              <a:rPr dirty="0" err="1"/>
              <a:t>必要な感染対策</a:t>
            </a:r>
            <a:r>
              <a:rPr dirty="0"/>
              <a:t> → ④ </a:t>
            </a:r>
            <a:r>
              <a:rPr dirty="0" err="1"/>
              <a:t>医師へ報告</a:t>
            </a:r>
            <a:r>
              <a:rPr dirty="0"/>
              <a:t> → ⑤ </a:t>
            </a:r>
            <a:r>
              <a:rPr dirty="0" err="1"/>
              <a:t>隔離・動線管理</a:t>
            </a:r>
            <a:endParaRPr dirty="0"/>
          </a:p>
          <a:p>
            <a:r>
              <a:rPr dirty="0"/>
              <a:t>発熱（37.5℃以上）＋</a:t>
            </a:r>
            <a:r>
              <a:rPr dirty="0" err="1"/>
              <a:t>呼吸器症状・消化器症状・発疹など</a:t>
            </a:r>
            <a:endParaRPr dirty="0"/>
          </a:p>
          <a:p>
            <a:r>
              <a:rPr dirty="0" err="1"/>
              <a:t>直近の流行状況（インフル・COVID・ノロ等）を踏まえる</a:t>
            </a:r>
            <a:endParaRPr dirty="0"/>
          </a:p>
          <a:p>
            <a:r>
              <a:rPr dirty="0" err="1"/>
              <a:t>まずは標準予防策を徹底</a:t>
            </a:r>
            <a:endParaRPr dirty="0"/>
          </a:p>
          <a:p>
            <a:r>
              <a:rPr dirty="0" err="1"/>
              <a:t>必要に応じて感染経路別予防策を追加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観察・問診で確認するポイント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dirty="0" err="1"/>
              <a:t>症状の把握</a:t>
            </a:r>
            <a:endParaRPr dirty="0"/>
          </a:p>
          <a:p>
            <a:r>
              <a:rPr dirty="0" err="1"/>
              <a:t>発熱の経過、最高体温</a:t>
            </a:r>
            <a:endParaRPr dirty="0"/>
          </a:p>
          <a:p>
            <a:r>
              <a:rPr dirty="0" err="1"/>
              <a:t>咳・痰・呼吸苦、咽頭痛</a:t>
            </a:r>
            <a:endParaRPr dirty="0"/>
          </a:p>
          <a:p>
            <a:r>
              <a:rPr dirty="0" err="1"/>
              <a:t>下痢・嘔吐、腹痛</a:t>
            </a:r>
            <a:endParaRPr dirty="0"/>
          </a:p>
          <a:p>
            <a:r>
              <a:rPr dirty="0" err="1"/>
              <a:t>発疹、結膜充血</a:t>
            </a:r>
            <a:endParaRPr dirty="0"/>
          </a:p>
          <a:p>
            <a:r>
              <a:rPr dirty="0" err="1"/>
              <a:t>意識状態、脱水徴候</a:t>
            </a:r>
            <a:endParaRPr dirty="0"/>
          </a:p>
          <a:p>
            <a:pPr marL="0" indent="0">
              <a:buNone/>
            </a:pPr>
            <a:r>
              <a:rPr lang="ja-JP" altLang="en-US" dirty="0"/>
              <a:t>★</a:t>
            </a:r>
            <a:r>
              <a:rPr dirty="0" err="1"/>
              <a:t>リスク因子</a:t>
            </a:r>
            <a:r>
              <a:rPr dirty="0"/>
              <a:t>：</a:t>
            </a:r>
          </a:p>
          <a:p>
            <a:r>
              <a:rPr dirty="0" err="1"/>
              <a:t>直近の感染症流行地域への訪問</a:t>
            </a:r>
            <a:endParaRPr dirty="0"/>
          </a:p>
          <a:p>
            <a:r>
              <a:rPr dirty="0" err="1"/>
              <a:t>家族・施設内での感染者</a:t>
            </a:r>
            <a:endParaRPr dirty="0"/>
          </a:p>
          <a:p>
            <a:r>
              <a:rPr dirty="0" err="1"/>
              <a:t>基礎疾患（呼吸器・心疾患・免疫低下など</a:t>
            </a:r>
            <a:r>
              <a:rPr dirty="0"/>
              <a:t>）</a:t>
            </a:r>
          </a:p>
          <a:p>
            <a:r>
              <a:rPr dirty="0" err="1"/>
              <a:t>ワクチン接種歴（インフル・COVID</a:t>
            </a:r>
            <a:r>
              <a:rPr dirty="0"/>
              <a:t>）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t>感染リスク評価と感染経路の推定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err="1"/>
              <a:t>接触感染が疑われる場合：ノロウイルス、RSV、アデノ、耐性菌など</a:t>
            </a:r>
            <a:br>
              <a:rPr lang="en-US" dirty="0"/>
            </a:br>
            <a:endParaRPr dirty="0"/>
          </a:p>
          <a:p>
            <a:r>
              <a:rPr dirty="0" err="1"/>
              <a:t>嘔吐・下痢・乳幼児の呼吸器症状</a:t>
            </a:r>
            <a:br>
              <a:rPr lang="en-US" dirty="0"/>
            </a:br>
            <a:endParaRPr dirty="0"/>
          </a:p>
          <a:p>
            <a:r>
              <a:rPr dirty="0"/>
              <a:t>飛沫感染が疑われる場合：インフルエンザ、COVID-19、マイコプラズマ</a:t>
            </a:r>
          </a:p>
          <a:p>
            <a:r>
              <a:rPr dirty="0" err="1"/>
              <a:t>咳・くしゃみ・咽頭痛</a:t>
            </a:r>
            <a:endParaRPr dirty="0"/>
          </a:p>
          <a:p>
            <a:r>
              <a:rPr dirty="0" err="1"/>
              <a:t>空気感染が疑われる場合</a:t>
            </a:r>
            <a:r>
              <a:rPr lang="ja-JP" altLang="en-US" dirty="0"/>
              <a:t>：</a:t>
            </a:r>
            <a:r>
              <a:rPr dirty="0" err="1"/>
              <a:t>結核、麻疹、水痘</a:t>
            </a:r>
            <a:endParaRPr dirty="0"/>
          </a:p>
          <a:p>
            <a:r>
              <a:rPr dirty="0" err="1"/>
              <a:t>長引く咳、発疹、曝露歴</a:t>
            </a:r>
            <a:endParaRPr dirty="0"/>
          </a:p>
          <a:p>
            <a:pPr marL="0" indent="0">
              <a:buNone/>
            </a:pPr>
            <a:r>
              <a:rPr dirty="0"/>
              <a:t>→ </a:t>
            </a:r>
            <a:r>
              <a:rPr dirty="0" err="1"/>
              <a:t>疑われる感染経路に応じて、PPEと隔離を選択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必要な感染対策（PPE・隔離</a:t>
            </a:r>
            <a:r>
              <a:rPr dirty="0"/>
              <a:t>）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ja-JP" altLang="en-US" dirty="0"/>
              <a:t>●</a:t>
            </a:r>
            <a:r>
              <a:rPr dirty="0" err="1"/>
              <a:t>標準予防策（全例</a:t>
            </a:r>
            <a:r>
              <a:rPr dirty="0"/>
              <a:t>）：</a:t>
            </a:r>
          </a:p>
          <a:p>
            <a:r>
              <a:rPr dirty="0" err="1"/>
              <a:t>手指衛生</a:t>
            </a:r>
            <a:endParaRPr dirty="0"/>
          </a:p>
          <a:p>
            <a:r>
              <a:rPr dirty="0" err="1"/>
              <a:t>手袋・マスクの適切な使用</a:t>
            </a:r>
            <a:endParaRPr dirty="0"/>
          </a:p>
          <a:p>
            <a:r>
              <a:rPr dirty="0" err="1"/>
              <a:t>体液・分泌物への曝露防止</a:t>
            </a:r>
            <a:endParaRPr dirty="0"/>
          </a:p>
          <a:p>
            <a:pPr marL="0" indent="0">
              <a:buNone/>
            </a:pPr>
            <a:r>
              <a:rPr lang="ja-JP" altLang="en-US" dirty="0"/>
              <a:t>●</a:t>
            </a:r>
            <a:r>
              <a:rPr dirty="0" err="1"/>
              <a:t>感染経路別予防策</a:t>
            </a:r>
            <a:r>
              <a:rPr dirty="0"/>
              <a:t>：</a:t>
            </a:r>
          </a:p>
          <a:p>
            <a:r>
              <a:rPr dirty="0" err="1"/>
              <a:t>接触：手袋・ガウン、環境消毒</a:t>
            </a:r>
            <a:endParaRPr dirty="0"/>
          </a:p>
          <a:p>
            <a:r>
              <a:rPr dirty="0" err="1"/>
              <a:t>飛沫：サージカルマスク、患者の移動制限</a:t>
            </a:r>
            <a:endParaRPr dirty="0"/>
          </a:p>
          <a:p>
            <a:r>
              <a:rPr dirty="0"/>
              <a:t>空気：N95マスク、陰圧室（可能なら）</a:t>
            </a:r>
          </a:p>
          <a:p>
            <a:pPr marL="0" indent="0">
              <a:buNone/>
            </a:pPr>
            <a:r>
              <a:rPr lang="ja-JP" altLang="en-US" dirty="0"/>
              <a:t>●</a:t>
            </a:r>
            <a:r>
              <a:rPr dirty="0" err="1"/>
              <a:t>PPE着脱の注意点</a:t>
            </a:r>
            <a:r>
              <a:rPr dirty="0"/>
              <a:t>：</a:t>
            </a:r>
          </a:p>
          <a:p>
            <a:r>
              <a:rPr dirty="0" err="1"/>
              <a:t>汚染面に触れない</a:t>
            </a:r>
            <a:endParaRPr dirty="0"/>
          </a:p>
          <a:p>
            <a:r>
              <a:rPr dirty="0" err="1"/>
              <a:t>脱ぐ時に汚染が起きやすいので手順を徹底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/>
              <a:t>医師への報告と情報共有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ja-JP" altLang="en-US" dirty="0"/>
              <a:t>★</a:t>
            </a:r>
            <a:r>
              <a:rPr dirty="0" err="1"/>
              <a:t>報告すべき内容</a:t>
            </a:r>
            <a:r>
              <a:rPr dirty="0"/>
              <a:t>：</a:t>
            </a:r>
          </a:p>
          <a:p>
            <a:r>
              <a:rPr dirty="0" err="1"/>
              <a:t>バイタルサイン</a:t>
            </a:r>
            <a:endParaRPr dirty="0"/>
          </a:p>
          <a:p>
            <a:r>
              <a:rPr dirty="0" err="1"/>
              <a:t>症状の経過と重症度</a:t>
            </a:r>
            <a:endParaRPr dirty="0"/>
          </a:p>
          <a:p>
            <a:r>
              <a:rPr dirty="0" err="1"/>
              <a:t>感染リスク（接触歴・流行状況</a:t>
            </a:r>
            <a:r>
              <a:rPr dirty="0"/>
              <a:t>）</a:t>
            </a:r>
          </a:p>
          <a:p>
            <a:r>
              <a:rPr dirty="0" err="1"/>
              <a:t>必要と判断した感染対策</a:t>
            </a:r>
            <a:endParaRPr dirty="0"/>
          </a:p>
          <a:p>
            <a:r>
              <a:rPr dirty="0" err="1"/>
              <a:t>緊急性（呼吸苦、SpO₂低下、意識変容など</a:t>
            </a:r>
            <a:r>
              <a:rPr dirty="0"/>
              <a:t>）</a:t>
            </a:r>
          </a:p>
          <a:p>
            <a:pPr marL="0" indent="0">
              <a:buNone/>
            </a:pPr>
            <a:r>
              <a:rPr lang="ja-JP" altLang="en-US" dirty="0"/>
              <a:t>★</a:t>
            </a:r>
            <a:r>
              <a:rPr dirty="0" err="1"/>
              <a:t>チーム内共有</a:t>
            </a:r>
            <a:r>
              <a:rPr dirty="0"/>
              <a:t>：</a:t>
            </a:r>
          </a:p>
          <a:p>
            <a:r>
              <a:rPr dirty="0" err="1"/>
              <a:t>隔離の必要性</a:t>
            </a:r>
            <a:endParaRPr dirty="0"/>
          </a:p>
          <a:p>
            <a:r>
              <a:rPr dirty="0" err="1"/>
              <a:t>動線管理（どの部屋へ案内するか</a:t>
            </a:r>
            <a:r>
              <a:rPr dirty="0"/>
              <a:t>）</a:t>
            </a:r>
          </a:p>
          <a:p>
            <a:r>
              <a:rPr dirty="0" err="1"/>
              <a:t>清掃・消毒の依頼</a:t>
            </a:r>
            <a:endParaRPr dirty="0"/>
          </a:p>
          <a:p>
            <a:r>
              <a:rPr dirty="0" err="1"/>
              <a:t>他患者への影響を最小化する動き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dirty="0"/>
              <a:t>ケーススタディ：38.5℃＋</a:t>
            </a:r>
            <a:r>
              <a:rPr dirty="0" err="1"/>
              <a:t>咳＋倦怠感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 err="1"/>
              <a:t>看護師の対応ポイント</a:t>
            </a:r>
            <a:r>
              <a:rPr dirty="0"/>
              <a:t>：</a:t>
            </a:r>
          </a:p>
          <a:p>
            <a:r>
              <a:rPr dirty="0" err="1"/>
              <a:t>受付時点でサージカルマスク着用を依頼</a:t>
            </a:r>
            <a:endParaRPr dirty="0"/>
          </a:p>
          <a:p>
            <a:r>
              <a:rPr dirty="0" err="1"/>
              <a:t>飛沫感染を疑い、距離を確保</a:t>
            </a:r>
            <a:endParaRPr dirty="0"/>
          </a:p>
          <a:p>
            <a:r>
              <a:rPr dirty="0" err="1"/>
              <a:t>速やかに隔離スペースへ案内</a:t>
            </a:r>
            <a:endParaRPr dirty="0"/>
          </a:p>
          <a:p>
            <a:r>
              <a:rPr dirty="0" err="1"/>
              <a:t>バイタル測定、症状聴取</a:t>
            </a:r>
            <a:endParaRPr dirty="0"/>
          </a:p>
          <a:p>
            <a:r>
              <a:rPr dirty="0" err="1"/>
              <a:t>流行状況（インフル・COVID）を踏まえて医師へ報告</a:t>
            </a:r>
            <a:endParaRPr dirty="0"/>
          </a:p>
          <a:p>
            <a:r>
              <a:rPr dirty="0" err="1"/>
              <a:t>検査（抗原・PCR）の準備</a:t>
            </a:r>
            <a:endParaRPr dirty="0"/>
          </a:p>
          <a:p>
            <a:r>
              <a:rPr dirty="0" err="1"/>
              <a:t>使用後の環境消毒を徹底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ファセット">
  <a:themeElements>
    <a:clrScheme name="ファセット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ファセット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ファセッ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270</Words>
  <Application>Microsoft Office PowerPoint</Application>
  <PresentationFormat>ユーザー設定</PresentationFormat>
  <Paragraphs>62</Paragraphs>
  <Slides>7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ファセット</vt:lpstr>
      <vt:lpstr>発熱・感染症疑い患者の初期対応 — 看護師が押さえるべき判断と行動 —</vt:lpstr>
      <vt:lpstr>初期対応の全体フロー</vt:lpstr>
      <vt:lpstr>観察・問診で確認するポイント</vt:lpstr>
      <vt:lpstr>感染リスク評価と感染経路の推定</vt:lpstr>
      <vt:lpstr>必要な感染対策（PPE・隔離）</vt:lpstr>
      <vt:lpstr>医師への報告と情報共有</vt:lpstr>
      <vt:lpstr>ケーススタディ：38.5℃＋咳＋倦怠感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発熱・感染症疑い患者の初期対応 — 看護師が押さえるべき判断と行動 —</dc:title>
  <dc:subject/>
  <dc:creator>看護五福</dc:creator>
  <cp:keywords/>
  <dc:description>generated using python-pptx</dc:description>
  <cp:lastModifiedBy>博子 角濱</cp:lastModifiedBy>
  <cp:revision>7</cp:revision>
  <dcterms:created xsi:type="dcterms:W3CDTF">2013-01-27T09:14:16Z</dcterms:created>
  <dcterms:modified xsi:type="dcterms:W3CDTF">2026-04-02T10:04:00Z</dcterms:modified>
  <cp:category/>
</cp:coreProperties>
</file>