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6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6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1CD7F-D4C6-49E4-B8CE-6ED4294ED73B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42F1A-896F-4554-9C08-62CDB4C1249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0724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3</a:t>
            </a:r>
            <a:r>
              <a:rPr kumimoji="1" lang="ja-JP" altLang="en-US" dirty="0" smtClean="0"/>
              <a:t>月は感染リスクが高い時期です。冬の感染症がまだ流行している時期でもあります。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卒業や異動など人の移動が増え、面会や外来患者も増加します。さらに、年度末の忙しさで対策が緩みやすくなることで、持ち込み感染が増えやすい時期となっています。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78888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注意する感染症は、インフルエンザ・感染性胃腸炎・溶連菌等の呼吸器感染症です。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これらは飛沫感染と接触感染の両方で広がります。流行終盤こそ、クラスターが起きやすい事を意識しましょう。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5245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呼吸器感染症の症状は、咽頭痛、発熱、咳、くしゃみ、倦怠感です。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症状が軽くても感染源になる場合がありますので、早期発見が重要です。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また、花粉症の症状とも似ている為、早めの病院受診の判断が必要です。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8504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感染経路は主に飛沫感染と接触感染です。近距離での会話や長時間接触で感染しやすくなります。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換気不足もリスクを高めます。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2598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院内で最も多い感染経路は手指です。環境表面からの感染、嘔吐物処理の不備、症状のある職員の勤務、飛沫感染も原因になります。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人の手が最大の感染媒介です。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0281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感染予防の基本は手指衛生です。患者接触後、清潔操作前、退役曝露後、環境接触後に必ず実施します。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個人防護具は必要な場面で必ず使用します。正しい着脱順序を身に付けましょう。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外した後の手指衛生も忘れないでください。呼吸器症状がある患者にはマスクの着用を徹底します。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6142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咳症状がある患者は早期に把握し、マスクの着用を徹底します。また、換気を十分に行い、患者間の距離を確保します。必要に応じ、個室管理を行いましょう。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1066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嘔吐物処理は感染拡大防止の重要ポイントです。</a:t>
            </a:r>
            <a:r>
              <a:rPr kumimoji="1" lang="en-US" altLang="ja-JP" dirty="0" smtClean="0"/>
              <a:t>PPE</a:t>
            </a:r>
            <a:r>
              <a:rPr kumimoji="1" lang="ja-JP" altLang="en-US" dirty="0" smtClean="0"/>
              <a:t>を着用し、ペーパーで覆い塩素系消毒をします。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吐物は袋に入れ密閉し破棄します。周囲環境の清掃も必ず行い、最後には手指衛生を徹底してください。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9952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発熱、咽頭痛、咳、嘔吐、下痢などの症状がある場合は、出勤しないことが重要です。早期報告と復帰基準の遵守を徹底してください。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休む事も感染対策です。</a:t>
            </a:r>
            <a:endParaRPr kumimoji="1" lang="en-US" altLang="ja-JP" dirty="0" smtClean="0"/>
          </a:p>
          <a:p>
            <a:r>
              <a:rPr kumimoji="1" lang="ja-JP" altLang="en-US" dirty="0" smtClean="0"/>
              <a:t>環境感染対策面では、高頻度接触面の清掃を徹底します。手指消毒剤の配置の確認、</a:t>
            </a:r>
            <a:r>
              <a:rPr kumimoji="1" lang="en-US" altLang="ja-JP" dirty="0" smtClean="0"/>
              <a:t>PPE</a:t>
            </a:r>
            <a:r>
              <a:rPr kumimoji="1" lang="ja-JP" altLang="en-US" dirty="0" smtClean="0"/>
              <a:t>の在庫確認もしておきましょう。換気状況も定期的に確認します。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38306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手指衛生、呼吸器感染対策、</a:t>
            </a:r>
            <a:r>
              <a:rPr kumimoji="1" lang="en-US" altLang="ja-JP" dirty="0" smtClean="0"/>
              <a:t>PPE</a:t>
            </a:r>
            <a:r>
              <a:rPr kumimoji="1" lang="ja-JP" altLang="en-US" smtClean="0"/>
              <a:t>の適切使用、嘔吐物処理、職員の体調管理が重点となります。これらの基本の徹底がクラスターを防ぎます。</a:t>
            </a:r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2F1A-896F-4554-9C08-62CDB4C1249D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4328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3554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613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87050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7985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192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232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6514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4806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27758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6865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5114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79F028E4-30AE-4B7A-86D3-4188B5B7CD37}" type="datetimeFigureOut">
              <a:rPr kumimoji="1" lang="ja-JP" altLang="en-US" smtClean="0"/>
              <a:t>2026/3/5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CF6678C-3E1E-4250-96EA-8F61D19F22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5864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kumimoji="1"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F639C7B8-6E4B-8B81-20C5-71C26DB798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0051" y="1662544"/>
            <a:ext cx="10058400" cy="1341767"/>
          </a:xfrm>
        </p:spPr>
        <p:txBody>
          <a:bodyPr/>
          <a:lstStyle/>
          <a:p>
            <a:pPr algn="ctr"/>
            <a:r>
              <a:rPr kumimoji="1" lang="ja-JP" altLang="en-US" sz="6600" dirty="0"/>
              <a:t>流行終盤こそクラスター予防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xmlns="" id="{8CF9591E-185B-860A-F1AD-FA1C9EFA4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188403"/>
            <a:ext cx="9228201" cy="1645920"/>
          </a:xfrm>
        </p:spPr>
        <p:txBody>
          <a:bodyPr/>
          <a:lstStyle/>
          <a:p>
            <a:pPr algn="ctr"/>
            <a:r>
              <a:rPr kumimoji="1" lang="ja-JP" altLang="en-US" dirty="0"/>
              <a:t>感染対策予防管理委員会</a:t>
            </a:r>
          </a:p>
        </p:txBody>
      </p:sp>
    </p:spTree>
    <p:extLst>
      <p:ext uri="{BB962C8B-B14F-4D97-AF65-F5344CB8AC3E}">
        <p14:creationId xmlns:p14="http://schemas.microsoft.com/office/powerpoint/2010/main" val="1472383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ECDCBBF7-AB74-B998-D599-0ACD1CE64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370" y="0"/>
            <a:ext cx="10772775" cy="1658198"/>
          </a:xfrm>
        </p:spPr>
        <p:txBody>
          <a:bodyPr>
            <a:normAutofit/>
          </a:bodyPr>
          <a:lstStyle/>
          <a:p>
            <a:r>
              <a:rPr kumimoji="1" lang="en-US" altLang="ja-JP" dirty="0"/>
              <a:t>3</a:t>
            </a:r>
            <a:r>
              <a:rPr kumimoji="1" lang="ja-JP" altLang="en-US" dirty="0"/>
              <a:t>月の感染リスクが高まる理由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5F67E403-B3C0-03BC-071E-6D0DD05AA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420" y="1808480"/>
            <a:ext cx="10753725" cy="3766185"/>
          </a:xfrm>
        </p:spPr>
        <p:txBody>
          <a:bodyPr>
            <a:noAutofit/>
          </a:bodyPr>
          <a:lstStyle/>
          <a:p>
            <a:r>
              <a:rPr kumimoji="1" lang="ja-JP" altLang="en-US" sz="3600" dirty="0"/>
              <a:t>・冬季感染症の流行が継続</a:t>
            </a:r>
            <a:endParaRPr kumimoji="1" lang="en-US" altLang="ja-JP" sz="3600" dirty="0"/>
          </a:p>
          <a:p>
            <a:r>
              <a:rPr lang="ja-JP" altLang="en-US" sz="3600" dirty="0"/>
              <a:t>・卒業、異動、帰省などの人の移動増加</a:t>
            </a:r>
            <a:endParaRPr lang="en-US" altLang="ja-JP" sz="3600" dirty="0"/>
          </a:p>
          <a:p>
            <a:r>
              <a:rPr kumimoji="1" lang="ja-JP" altLang="en-US" sz="3600" dirty="0"/>
              <a:t>・面会、外来患者増加</a:t>
            </a:r>
            <a:endParaRPr kumimoji="1" lang="en-US" altLang="ja-JP" sz="3600" dirty="0"/>
          </a:p>
          <a:p>
            <a:r>
              <a:rPr lang="ja-JP" altLang="en-US" sz="3600" dirty="0"/>
              <a:t>・年度末の多忙による対策の緩み</a:t>
            </a:r>
            <a:endParaRPr lang="en-US" altLang="ja-JP" sz="3600" dirty="0"/>
          </a:p>
          <a:p>
            <a:r>
              <a:rPr kumimoji="1" lang="ja-JP" altLang="en-US" sz="3600" dirty="0"/>
              <a:t>・持ち込み感染が増えやすい時期</a:t>
            </a:r>
          </a:p>
        </p:txBody>
      </p:sp>
    </p:spTree>
    <p:extLst>
      <p:ext uri="{BB962C8B-B14F-4D97-AF65-F5344CB8AC3E}">
        <p14:creationId xmlns:p14="http://schemas.microsoft.com/office/powerpoint/2010/main" val="694399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04A15FAB-5376-DDDE-A2F7-78FF5A831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3</a:t>
            </a:r>
            <a:r>
              <a:rPr kumimoji="1" lang="ja-JP" altLang="en-US" dirty="0"/>
              <a:t>月に注意する感染症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54907385-D682-72B3-6D1C-3931999B6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/>
              <a:t>・季節性インフルエンザ</a:t>
            </a:r>
            <a:endParaRPr kumimoji="1" lang="en-US" altLang="ja-JP" sz="4000" dirty="0"/>
          </a:p>
          <a:p>
            <a:r>
              <a:rPr lang="ja-JP" altLang="en-US" sz="4000" dirty="0"/>
              <a:t>・感染性胃腸炎（ノロウイルス等）</a:t>
            </a:r>
            <a:endParaRPr lang="en-US" altLang="ja-JP" sz="4000" dirty="0"/>
          </a:p>
          <a:p>
            <a:r>
              <a:rPr kumimoji="1" lang="ja-JP" altLang="en-US" sz="4000" dirty="0"/>
              <a:t>・溶連菌などの呼吸器感染症</a:t>
            </a:r>
            <a:endParaRPr kumimoji="1" lang="en-US" altLang="ja-JP" sz="4000" dirty="0"/>
          </a:p>
          <a:p>
            <a:r>
              <a:rPr lang="ja-JP" altLang="en-US" sz="4000" dirty="0"/>
              <a:t>・飛沫、接触感染の両方に注意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709690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D1CAF737-DE3B-565F-B3C2-F87B2F41F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606" y="120842"/>
            <a:ext cx="10772775" cy="1658198"/>
          </a:xfrm>
        </p:spPr>
        <p:txBody>
          <a:bodyPr>
            <a:normAutofit/>
          </a:bodyPr>
          <a:lstStyle/>
          <a:p>
            <a:r>
              <a:rPr kumimoji="1" lang="ja-JP" altLang="en-US" dirty="0"/>
              <a:t>呼吸器感染症の主な症状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3CEF6C37-0D4B-E36D-350A-B59ADAA688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606" y="1429789"/>
            <a:ext cx="10753725" cy="4869411"/>
          </a:xfrm>
        </p:spPr>
        <p:txBody>
          <a:bodyPr>
            <a:normAutofit/>
          </a:bodyPr>
          <a:lstStyle/>
          <a:p>
            <a:r>
              <a:rPr kumimoji="1" lang="ja-JP" altLang="en-US" sz="4000" dirty="0"/>
              <a:t>・咽頭通</a:t>
            </a:r>
            <a:endParaRPr kumimoji="1" lang="en-US" altLang="ja-JP" sz="4000" dirty="0"/>
          </a:p>
          <a:p>
            <a:r>
              <a:rPr lang="ja-JP" altLang="en-US" sz="4000" dirty="0"/>
              <a:t>・発熱</a:t>
            </a:r>
            <a:endParaRPr lang="en-US" altLang="ja-JP" sz="4000" dirty="0"/>
          </a:p>
          <a:p>
            <a:r>
              <a:rPr kumimoji="1" lang="ja-JP" altLang="en-US" sz="4000" dirty="0"/>
              <a:t>・咳、くしゃみ</a:t>
            </a:r>
            <a:endParaRPr kumimoji="1" lang="en-US" altLang="ja-JP" sz="4000" dirty="0"/>
          </a:p>
          <a:p>
            <a:r>
              <a:rPr lang="ja-JP" altLang="en-US" sz="4000" dirty="0"/>
              <a:t>・倦怠感</a:t>
            </a:r>
            <a:endParaRPr lang="en-US" altLang="ja-JP" sz="4000" dirty="0"/>
          </a:p>
          <a:p>
            <a:r>
              <a:rPr kumimoji="1" lang="ja-JP" altLang="en-US" sz="4000" dirty="0"/>
              <a:t>・無症状でも感染源になる場合あり</a:t>
            </a:r>
            <a:endParaRPr kumimoji="1" lang="en-US" altLang="ja-JP" sz="4000" dirty="0"/>
          </a:p>
          <a:p>
            <a:endParaRPr lang="en-US" altLang="ja-JP" sz="4000" dirty="0"/>
          </a:p>
          <a:p>
            <a:r>
              <a:rPr kumimoji="1" lang="en-US" altLang="ja-JP" sz="4000" u="sng" dirty="0">
                <a:solidFill>
                  <a:srgbClr val="FF0000"/>
                </a:solidFill>
              </a:rPr>
              <a:t>※</a:t>
            </a:r>
            <a:r>
              <a:rPr lang="ja-JP" altLang="en-US" sz="4000" u="sng" dirty="0">
                <a:solidFill>
                  <a:srgbClr val="FF0000"/>
                </a:solidFill>
              </a:rPr>
              <a:t>花粉症症状と似ているため注意！！</a:t>
            </a:r>
            <a:endParaRPr kumimoji="1" lang="en-US" altLang="ja-JP" sz="4000" u="sng" dirty="0">
              <a:solidFill>
                <a:srgbClr val="FF0000"/>
              </a:solidFill>
            </a:endParaRP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87482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B5405095-0665-833C-58E7-260E7CA63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呼吸器感染症の感染経路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A7327C20-05A5-C4E6-6691-B32382575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/>
              <a:t>・飛沫感染</a:t>
            </a:r>
            <a:r>
              <a:rPr kumimoji="1" lang="en-US" altLang="ja-JP" sz="4000" dirty="0"/>
              <a:t>(</a:t>
            </a:r>
            <a:r>
              <a:rPr kumimoji="1" lang="ja-JP" altLang="en-US" sz="4000" dirty="0"/>
              <a:t>咳・会話</a:t>
            </a:r>
            <a:r>
              <a:rPr kumimoji="1" lang="en-US" altLang="ja-JP" sz="4000" dirty="0"/>
              <a:t>)</a:t>
            </a:r>
          </a:p>
          <a:p>
            <a:r>
              <a:rPr lang="ja-JP" altLang="en-US" sz="4000" dirty="0"/>
              <a:t>・接触感染</a:t>
            </a:r>
            <a:r>
              <a:rPr lang="en-US" altLang="ja-JP" sz="4000" dirty="0"/>
              <a:t>(</a:t>
            </a:r>
            <a:r>
              <a:rPr lang="ja-JP" altLang="en-US" sz="4000" dirty="0"/>
              <a:t>手指・環境</a:t>
            </a:r>
            <a:r>
              <a:rPr lang="en-US" altLang="ja-JP" sz="4000" dirty="0"/>
              <a:t>)</a:t>
            </a:r>
          </a:p>
          <a:p>
            <a:r>
              <a:rPr kumimoji="1" lang="ja-JP" altLang="en-US" sz="4000" dirty="0"/>
              <a:t>・近距離での長時間接触</a:t>
            </a:r>
            <a:endParaRPr kumimoji="1" lang="en-US" altLang="ja-JP" sz="4000" dirty="0"/>
          </a:p>
          <a:p>
            <a:r>
              <a:rPr lang="ja-JP" altLang="en-US" sz="4000" dirty="0"/>
              <a:t>・換気不足の環境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002209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D7BD704B-FC68-EC59-B2B1-4B2ECA3F8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医療施設で多い感染経路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10E546C5-F5DC-6C4F-A68C-228A120877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/>
              <a:t>・手指を介した接触感染</a:t>
            </a:r>
            <a:endParaRPr kumimoji="1" lang="en-US" altLang="ja-JP" sz="4000" dirty="0"/>
          </a:p>
          <a:p>
            <a:r>
              <a:rPr lang="ja-JP" altLang="en-US" sz="4000" dirty="0"/>
              <a:t>・環境表面からの感染</a:t>
            </a:r>
            <a:endParaRPr lang="en-US" altLang="ja-JP" sz="4000" dirty="0"/>
          </a:p>
          <a:p>
            <a:r>
              <a:rPr kumimoji="1" lang="ja-JP" altLang="en-US" sz="4000" dirty="0"/>
              <a:t>・嘔吐物、排泄物処理不備</a:t>
            </a:r>
            <a:endParaRPr kumimoji="1" lang="en-US" altLang="ja-JP" sz="4000" dirty="0"/>
          </a:p>
          <a:p>
            <a:r>
              <a:rPr lang="ja-JP" altLang="en-US" sz="4000" dirty="0"/>
              <a:t>・症状のある職員の勤務</a:t>
            </a:r>
            <a:endParaRPr lang="en-US" altLang="ja-JP" sz="4000" dirty="0"/>
          </a:p>
          <a:p>
            <a:r>
              <a:rPr kumimoji="1" lang="ja-JP" altLang="en-US" sz="4000" dirty="0"/>
              <a:t>・飛沫感染</a:t>
            </a:r>
          </a:p>
        </p:txBody>
      </p:sp>
    </p:spTree>
    <p:extLst>
      <p:ext uri="{BB962C8B-B14F-4D97-AF65-F5344CB8AC3E}">
        <p14:creationId xmlns:p14="http://schemas.microsoft.com/office/powerpoint/2010/main" val="2343193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88E0DA63-ABD9-DA53-4533-BD0FA25E3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715" y="212686"/>
            <a:ext cx="4856885" cy="867449"/>
          </a:xfrm>
        </p:spPr>
        <p:txBody>
          <a:bodyPr>
            <a:normAutofit/>
          </a:bodyPr>
          <a:lstStyle/>
          <a:p>
            <a:r>
              <a:rPr kumimoji="1" lang="ja-JP" altLang="en-US" sz="3200" dirty="0"/>
              <a:t>最重要性対策①手指衛生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B16737B7-0AA9-8F75-A94D-2BD740535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914" y="1264862"/>
            <a:ext cx="4958485" cy="3639648"/>
          </a:xfrm>
        </p:spPr>
        <p:txBody>
          <a:bodyPr>
            <a:normAutofit/>
          </a:bodyPr>
          <a:lstStyle/>
          <a:p>
            <a:r>
              <a:rPr kumimoji="1" lang="ja-JP" altLang="en-US" sz="3600" dirty="0"/>
              <a:t>・患者接触後</a:t>
            </a:r>
            <a:endParaRPr kumimoji="1" lang="en-US" altLang="ja-JP" sz="3600" dirty="0"/>
          </a:p>
          <a:p>
            <a:r>
              <a:rPr lang="ja-JP" altLang="en-US" sz="3600" dirty="0"/>
              <a:t>・清潔操作前</a:t>
            </a:r>
            <a:endParaRPr lang="en-US" altLang="ja-JP" sz="3600" dirty="0"/>
          </a:p>
          <a:p>
            <a:r>
              <a:rPr kumimoji="1" lang="ja-JP" altLang="en-US" sz="3600" dirty="0"/>
              <a:t>・体液曝露後</a:t>
            </a:r>
            <a:endParaRPr kumimoji="1" lang="en-US" altLang="ja-JP" sz="3600" dirty="0"/>
          </a:p>
          <a:p>
            <a:r>
              <a:rPr lang="ja-JP" altLang="en-US" sz="3600" dirty="0"/>
              <a:t>・患者周囲環境接触後</a:t>
            </a:r>
            <a:endParaRPr lang="en-US" altLang="ja-JP" sz="3600" dirty="0"/>
          </a:p>
          <a:p>
            <a:r>
              <a:rPr kumimoji="1" lang="ja-JP" altLang="en-US" sz="3600" dirty="0"/>
              <a:t>・迷ったら必ず消毒</a:t>
            </a:r>
            <a:endParaRPr kumimoji="1" lang="en-US" altLang="ja-JP" sz="3600" dirty="0"/>
          </a:p>
          <a:p>
            <a:endParaRPr kumimoji="1" lang="en-US" altLang="ja-JP" sz="3200" dirty="0"/>
          </a:p>
          <a:p>
            <a:pPr marL="0" indent="0">
              <a:buNone/>
            </a:pP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4" name="タイトル 1">
            <a:extLst>
              <a:ext uri="{FF2B5EF4-FFF2-40B4-BE49-F238E27FC236}">
                <a16:creationId xmlns:a16="http://schemas.microsoft.com/office/drawing/2014/main" xmlns="" id="{5A92AA04-D55E-D7F1-FC99-C77F326D7E6D}"/>
              </a:ext>
            </a:extLst>
          </p:cNvPr>
          <p:cNvSpPr txBox="1">
            <a:spLocks/>
          </p:cNvSpPr>
          <p:nvPr/>
        </p:nvSpPr>
        <p:spPr>
          <a:xfrm>
            <a:off x="5661892" y="212686"/>
            <a:ext cx="5902036" cy="8674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1"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3200" dirty="0"/>
              <a:t>最重要性対策②</a:t>
            </a:r>
            <a:r>
              <a:rPr lang="en-US" altLang="ja-JP" sz="3200" dirty="0"/>
              <a:t>PPE</a:t>
            </a:r>
            <a:r>
              <a:rPr lang="ja-JP" altLang="en-US" sz="3200" dirty="0"/>
              <a:t>の適切な使用</a:t>
            </a:r>
          </a:p>
        </p:txBody>
      </p:sp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xmlns="" id="{029BA490-823F-5816-DA29-9E462F7FA762}"/>
              </a:ext>
            </a:extLst>
          </p:cNvPr>
          <p:cNvSpPr txBox="1">
            <a:spLocks/>
          </p:cNvSpPr>
          <p:nvPr/>
        </p:nvSpPr>
        <p:spPr>
          <a:xfrm>
            <a:off x="5994400" y="1080135"/>
            <a:ext cx="4958485" cy="5543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kumimoji="1"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ja-JP" sz="3200" dirty="0"/>
          </a:p>
          <a:p>
            <a:pPr marL="0" indent="0">
              <a:buFont typeface="Arial" pitchFamily="34" charset="0"/>
              <a:buNone/>
            </a:pP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xmlns="" id="{AEB77DEE-44F1-B25E-AFFD-26AE3D81E3FF}"/>
              </a:ext>
            </a:extLst>
          </p:cNvPr>
          <p:cNvSpPr txBox="1">
            <a:spLocks/>
          </p:cNvSpPr>
          <p:nvPr/>
        </p:nvSpPr>
        <p:spPr>
          <a:xfrm>
            <a:off x="5661892" y="1172498"/>
            <a:ext cx="5347853" cy="38243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kumimoji="1"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</a:rPr>
              <a:t>・必要な場面で確実に使用</a:t>
            </a:r>
            <a:endParaRPr lang="en-US" altLang="ja-JP" sz="3600" dirty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</a:rPr>
              <a:t>・正しい着脱順序</a:t>
            </a:r>
            <a:endParaRPr lang="en-US" altLang="ja-JP" sz="3600" dirty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</a:rPr>
              <a:t>・外した後の手指衛生</a:t>
            </a:r>
            <a:endParaRPr lang="en-US" altLang="ja-JP" sz="3600" dirty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</a:rPr>
              <a:t>・呼吸器症状患者には</a:t>
            </a:r>
            <a:endParaRPr lang="en-US" altLang="ja-JP" sz="3600" dirty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</a:rPr>
              <a:t>  マスクの着用</a:t>
            </a:r>
            <a:endParaRPr lang="en-US" altLang="ja-JP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678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F359BC0C-4BD5-BEDF-DD7E-93CE6FFC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呼吸器感染症の院内対策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8FA5AADB-EE19-96B6-1362-5F1F40EDE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3200" dirty="0"/>
              <a:t>・咳症状患者の早期把握</a:t>
            </a:r>
            <a:endParaRPr kumimoji="1" lang="en-US" altLang="ja-JP" sz="3200" dirty="0"/>
          </a:p>
          <a:p>
            <a:r>
              <a:rPr lang="ja-JP" altLang="en-US" sz="3200" dirty="0"/>
              <a:t>・マスク着用の徹底</a:t>
            </a:r>
            <a:endParaRPr lang="en-US" altLang="ja-JP" sz="3200" dirty="0"/>
          </a:p>
          <a:p>
            <a:r>
              <a:rPr kumimoji="1" lang="ja-JP" altLang="en-US" sz="3200" dirty="0"/>
              <a:t>・患者間距離の確保</a:t>
            </a:r>
            <a:endParaRPr kumimoji="1" lang="en-US" altLang="ja-JP" sz="3200" dirty="0"/>
          </a:p>
          <a:p>
            <a:r>
              <a:rPr lang="ja-JP" altLang="en-US" sz="3200" dirty="0"/>
              <a:t>・十分な換気</a:t>
            </a:r>
            <a:endParaRPr lang="en-US" altLang="ja-JP" sz="3200" dirty="0"/>
          </a:p>
          <a:p>
            <a:r>
              <a:rPr kumimoji="1" lang="ja-JP" altLang="en-US" sz="3200" dirty="0"/>
              <a:t>・必要時個室管理</a:t>
            </a:r>
          </a:p>
        </p:txBody>
      </p:sp>
    </p:spTree>
    <p:extLst>
      <p:ext uri="{BB962C8B-B14F-4D97-AF65-F5344CB8AC3E}">
        <p14:creationId xmlns:p14="http://schemas.microsoft.com/office/powerpoint/2010/main" val="3971761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C3BA44A1-4571-4D75-FD7B-DF465611F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最重要対策③嘔吐物処理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1F1A5FA8-5FB4-7F88-A663-822F62FBC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3200" dirty="0"/>
              <a:t>・</a:t>
            </a:r>
            <a:r>
              <a:rPr kumimoji="1" lang="en-US" altLang="ja-JP" sz="3200" dirty="0"/>
              <a:t>PPE</a:t>
            </a:r>
            <a:r>
              <a:rPr kumimoji="1" lang="ja-JP" altLang="en-US" sz="3200" dirty="0"/>
              <a:t>着用</a:t>
            </a:r>
            <a:endParaRPr kumimoji="1" lang="en-US" altLang="ja-JP" sz="3200" dirty="0"/>
          </a:p>
          <a:p>
            <a:r>
              <a:rPr lang="ja-JP" altLang="en-US" sz="3200" dirty="0"/>
              <a:t>・ペーパーで覆う</a:t>
            </a:r>
            <a:endParaRPr lang="en-US" altLang="ja-JP" sz="3200" dirty="0"/>
          </a:p>
          <a:p>
            <a:r>
              <a:rPr kumimoji="1" lang="ja-JP" altLang="en-US" sz="3200" dirty="0"/>
              <a:t>・塩素系消毒</a:t>
            </a:r>
            <a:endParaRPr kumimoji="1" lang="en-US" altLang="ja-JP" sz="3200" dirty="0"/>
          </a:p>
          <a:p>
            <a:r>
              <a:rPr lang="ja-JP" altLang="en-US" sz="3200" dirty="0"/>
              <a:t>・密閉廃棄</a:t>
            </a:r>
            <a:endParaRPr lang="en-US" altLang="ja-JP" sz="3200" dirty="0"/>
          </a:p>
          <a:p>
            <a:r>
              <a:rPr kumimoji="1" lang="ja-JP" altLang="en-US" sz="3200" dirty="0"/>
              <a:t>・周囲環境清掃</a:t>
            </a:r>
            <a:endParaRPr kumimoji="1" lang="en-US" altLang="ja-JP" sz="3200" dirty="0"/>
          </a:p>
          <a:p>
            <a:r>
              <a:rPr lang="ja-JP" altLang="en-US" sz="3200" dirty="0"/>
              <a:t>・手指衛生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08474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79F7739F-CE10-E7BD-ED81-F072AE87B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551" y="251036"/>
            <a:ext cx="4967721" cy="1658198"/>
          </a:xfrm>
        </p:spPr>
        <p:txBody>
          <a:bodyPr/>
          <a:lstStyle/>
          <a:p>
            <a:r>
              <a:rPr kumimoji="1" lang="ja-JP" altLang="en-US" dirty="0"/>
              <a:t>職員の健康管理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A017809F-7C8F-7D08-5A03-5B0F20A1C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430" y="1767252"/>
            <a:ext cx="5169962" cy="3766185"/>
          </a:xfrm>
        </p:spPr>
        <p:txBody>
          <a:bodyPr>
            <a:normAutofit/>
          </a:bodyPr>
          <a:lstStyle/>
          <a:p>
            <a:r>
              <a:rPr kumimoji="1" lang="ja-JP" altLang="en-US" sz="3200" dirty="0"/>
              <a:t>・発熱、咽頭痛、咳、嘔吐、</a:t>
            </a:r>
            <a:endParaRPr kumimoji="1" lang="en-US" altLang="ja-JP" sz="3200" dirty="0"/>
          </a:p>
          <a:p>
            <a:r>
              <a:rPr lang="ja-JP" altLang="en-US" sz="3200" dirty="0"/>
              <a:t>  </a:t>
            </a:r>
            <a:r>
              <a:rPr kumimoji="1" lang="ja-JP" altLang="en-US" sz="3200" dirty="0"/>
              <a:t>下痢等の症状があれば</a:t>
            </a:r>
            <a:endParaRPr kumimoji="1" lang="en-US" altLang="ja-JP" sz="3200" dirty="0"/>
          </a:p>
          <a:p>
            <a:r>
              <a:rPr lang="ja-JP" altLang="en-US" sz="3200" dirty="0"/>
              <a:t>  </a:t>
            </a:r>
            <a:r>
              <a:rPr kumimoji="1" lang="ja-JP" altLang="en-US" sz="3200" dirty="0"/>
              <a:t>出勤しない</a:t>
            </a:r>
            <a:endParaRPr kumimoji="1" lang="en-US" altLang="ja-JP" sz="3200" dirty="0"/>
          </a:p>
          <a:p>
            <a:r>
              <a:rPr lang="ja-JP" altLang="en-US" sz="3200" dirty="0"/>
              <a:t>・早期報告、復帰基準遵守</a:t>
            </a:r>
            <a:endParaRPr kumimoji="1" lang="ja-JP" altLang="en-US" sz="3200" dirty="0"/>
          </a:p>
        </p:txBody>
      </p:sp>
      <p:sp>
        <p:nvSpPr>
          <p:cNvPr id="4" name="コンテンツ プレースホルダー 2">
            <a:extLst>
              <a:ext uri="{FF2B5EF4-FFF2-40B4-BE49-F238E27FC236}">
                <a16:creationId xmlns:a16="http://schemas.microsoft.com/office/drawing/2014/main" xmlns="" id="{87BDFF04-A038-0C98-FA25-7192728C9E62}"/>
              </a:ext>
            </a:extLst>
          </p:cNvPr>
          <p:cNvSpPr txBox="1">
            <a:spLocks/>
          </p:cNvSpPr>
          <p:nvPr/>
        </p:nvSpPr>
        <p:spPr>
          <a:xfrm>
            <a:off x="6332969" y="1767252"/>
            <a:ext cx="5169962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kumimoji="1"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kumimoji="1"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3200" dirty="0"/>
              <a:t>・高頻度接触面の清掃</a:t>
            </a:r>
            <a:endParaRPr lang="en-US" altLang="ja-JP" sz="3200" dirty="0"/>
          </a:p>
          <a:p>
            <a:r>
              <a:rPr lang="ja-JP" altLang="en-US" sz="3200" dirty="0"/>
              <a:t>・手指消毒剤の適切配置</a:t>
            </a:r>
            <a:endParaRPr lang="en-US" altLang="ja-JP" sz="3200" dirty="0"/>
          </a:p>
          <a:p>
            <a:r>
              <a:rPr lang="ja-JP" altLang="en-US" sz="3200" dirty="0"/>
              <a:t>・</a:t>
            </a:r>
            <a:r>
              <a:rPr lang="en-US" altLang="ja-JP" sz="3200" dirty="0"/>
              <a:t>PPE</a:t>
            </a:r>
            <a:r>
              <a:rPr lang="ja-JP" altLang="en-US" sz="3200" dirty="0"/>
              <a:t>在庫確認</a:t>
            </a:r>
            <a:endParaRPr lang="en-US" altLang="ja-JP" sz="3200" dirty="0"/>
          </a:p>
          <a:p>
            <a:r>
              <a:rPr lang="ja-JP" altLang="en-US" sz="3200" dirty="0"/>
              <a:t>・換気状況確認</a:t>
            </a:r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xmlns="" id="{33625778-27E4-7B38-192A-60BB459AA7DD}"/>
              </a:ext>
            </a:extLst>
          </p:cNvPr>
          <p:cNvSpPr txBox="1">
            <a:spLocks/>
          </p:cNvSpPr>
          <p:nvPr/>
        </p:nvSpPr>
        <p:spPr>
          <a:xfrm>
            <a:off x="6535210" y="251036"/>
            <a:ext cx="4967721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1"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/>
              <a:t>環境感染対策</a:t>
            </a:r>
          </a:p>
        </p:txBody>
      </p:sp>
    </p:spTree>
    <p:extLst>
      <p:ext uri="{BB962C8B-B14F-4D97-AF65-F5344CB8AC3E}">
        <p14:creationId xmlns:p14="http://schemas.microsoft.com/office/powerpoint/2010/main" val="1804223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144CEA1D-4D42-4AAA-CB34-05C0E81E5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まとめ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xmlns="" id="{2C441B9A-EA11-3F35-2495-92A4739C5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3200" dirty="0"/>
              <a:t>・手指衛生の徹底</a:t>
            </a:r>
            <a:endParaRPr kumimoji="1" lang="en-US" altLang="ja-JP" sz="3200" dirty="0"/>
          </a:p>
          <a:p>
            <a:r>
              <a:rPr lang="ja-JP" altLang="en-US" sz="3200" dirty="0"/>
              <a:t>・呼吸器感染対策</a:t>
            </a:r>
            <a:endParaRPr lang="en-US" altLang="ja-JP" sz="3200" dirty="0"/>
          </a:p>
          <a:p>
            <a:r>
              <a:rPr kumimoji="1" lang="ja-JP" altLang="en-US" sz="3200" dirty="0"/>
              <a:t>・</a:t>
            </a:r>
            <a:r>
              <a:rPr kumimoji="1" lang="en-US" altLang="ja-JP" sz="3200" dirty="0"/>
              <a:t>PPE</a:t>
            </a:r>
            <a:r>
              <a:rPr kumimoji="1" lang="ja-JP" altLang="en-US" sz="3200" dirty="0"/>
              <a:t>適切使用</a:t>
            </a:r>
            <a:endParaRPr kumimoji="1" lang="en-US" altLang="ja-JP" sz="3200" dirty="0"/>
          </a:p>
          <a:p>
            <a:r>
              <a:rPr lang="ja-JP" altLang="en-US" sz="3200" dirty="0"/>
              <a:t>・嘔吐物処理の徹底</a:t>
            </a:r>
            <a:endParaRPr lang="en-US" altLang="ja-JP" sz="3200" dirty="0"/>
          </a:p>
          <a:p>
            <a:r>
              <a:rPr kumimoji="1" lang="ja-JP" altLang="en-US" sz="3200" dirty="0"/>
              <a:t>・職員の体調管理</a:t>
            </a:r>
            <a:endParaRPr kumimoji="1" lang="en-US" altLang="ja-JP" sz="3200" dirty="0"/>
          </a:p>
          <a:p>
            <a:r>
              <a:rPr lang="ja-JP" altLang="en-US" sz="3200" dirty="0"/>
              <a:t>・基本の徹底がクラスターを防ぐ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31287690"/>
      </p:ext>
    </p:extLst>
  </p:cSld>
  <p:clrMapOvr>
    <a:masterClrMapping/>
  </p:clrMapOvr>
</p:sld>
</file>

<file path=ppt/theme/theme1.xml><?xml version="1.0" encoding="utf-8"?>
<a:theme xmlns:a="http://schemas.openxmlformats.org/drawingml/2006/main" name="メトロポリタン">
  <a:themeElements>
    <a:clrScheme name="メトロポリタン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メトロポリタン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メトロポリタン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TM03457491[[fn=メトロポリタン]]</Template>
  <TotalTime>94</TotalTime>
  <Words>923</Words>
  <Application>Microsoft Office PowerPoint</Application>
  <PresentationFormat>ユーザー設定</PresentationFormat>
  <Paragraphs>105</Paragraphs>
  <Slides>11</Slides>
  <Notes>10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メトロポリタン</vt:lpstr>
      <vt:lpstr>流行終盤こそクラスター予防</vt:lpstr>
      <vt:lpstr>3月の感染リスクが高まる理由</vt:lpstr>
      <vt:lpstr>3月に注意する感染症</vt:lpstr>
      <vt:lpstr>呼吸器感染症の主な症状</vt:lpstr>
      <vt:lpstr>呼吸器感染症の感染経路</vt:lpstr>
      <vt:lpstr>医療施設で多い感染経路</vt:lpstr>
      <vt:lpstr>最重要性対策①手指衛生</vt:lpstr>
      <vt:lpstr>呼吸器感染症の院内対策</vt:lpstr>
      <vt:lpstr>最重要対策③嘔吐物処理</vt:lpstr>
      <vt:lpstr>職員の健康管理</vt:lpstr>
      <vt:lpstr>まとめ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流行終盤こそクラスター予防</dc:title>
  <dc:creator>南山事務5</dc:creator>
  <cp:lastModifiedBy>南山事務5</cp:lastModifiedBy>
  <cp:revision>8</cp:revision>
  <dcterms:created xsi:type="dcterms:W3CDTF">2026-02-20T01:58:08Z</dcterms:created>
  <dcterms:modified xsi:type="dcterms:W3CDTF">2026-03-05T04:16:37Z</dcterms:modified>
</cp:coreProperties>
</file>