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76" r:id="rId1"/>
  </p:sldMasterIdLst>
  <p:notesMasterIdLst>
    <p:notesMasterId r:id="rId10"/>
  </p:notesMasterIdLst>
  <p:sldIdLst>
    <p:sldId id="256" r:id="rId2"/>
    <p:sldId id="257" r:id="rId3"/>
    <p:sldId id="258" r:id="rId4"/>
    <p:sldId id="270" r:id="rId5"/>
    <p:sldId id="271" r:id="rId6"/>
    <p:sldId id="272" r:id="rId7"/>
    <p:sldId id="273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E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22" autoAdjust="0"/>
    <p:restoredTop sz="94657" autoAdjust="0"/>
  </p:normalViewPr>
  <p:slideViewPr>
    <p:cSldViewPr snapToGrid="0">
      <p:cViewPr varScale="1">
        <p:scale>
          <a:sx n="86" d="100"/>
          <a:sy n="86" d="100"/>
        </p:scale>
        <p:origin x="120" y="4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7BD17-FB2A-48AC-B9D5-0456721BE887}" type="datetimeFigureOut">
              <a:rPr kumimoji="1" lang="ja-JP" altLang="en-US" smtClean="0"/>
              <a:t>2024/12/19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81FA4-3C26-4F92-BC05-34051A57700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8266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BBDEF-B31D-46C4-8FFE-4E8150D06E1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4193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BBDEF-B31D-46C4-8FFE-4E8150D06E1C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1820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BBDEF-B31D-46C4-8FFE-4E8150D06E1C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3145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BBDEF-B31D-46C4-8FFE-4E8150D06E1C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4463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/>
              <a:t>青南病院では、バックタイプの流動食を使用しているため、容器への移し替えが無く、衛生的です。また、加水タイプのものもあるため、白湯を追加せずに使用することができます。</a:t>
            </a:r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81FA4-3C26-4F92-BC05-34051A57700B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584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CA35711-7A5D-4888-8787-84F18B1EBCD8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62FECC-C355-4B50-840D-E95589F784B4}" type="slidenum">
              <a:rPr lang="en-US" altLang="ja-JP" smtClean="0"/>
              <a:pPr/>
              <a:t>‹#›</a:t>
            </a:fld>
            <a:endParaRPr lang="en-US" altLang="ja-JP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564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C12E4-3F2C-4351-A7D1-A671A3605192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B1FD7-36CE-4AC1-8E4B-5E17F8D392E1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4928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FDF1-22A2-4A3E-B208-5548D1ED5AE9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F13F-BC6A-4FF1-9626-45F0F21882A5}" type="slidenum">
              <a:rPr lang="en-US" altLang="ja-JP" smtClean="0"/>
              <a:pPr/>
              <a:t>‹#›</a:t>
            </a:fld>
            <a:endParaRPr lang="en-US" altLang="ja-JP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142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59A7-2B0B-4B55-AAFA-DB88B139DAD5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E1C7-44AC-4548-834F-736E0262204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3131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862CB-2DEE-4BA4-AF17-39E13FCF45AC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CC35-BD51-41FE-9BE2-723D2EFD176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6056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F2833-FFD3-4DA7-B50B-01F35D65BCC7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E051-8537-4F48-B584-6CCCAD45A6BD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0572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1324-76C9-4EC2-90BC-C5634930BE4B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78006-A6C6-4EF8-81D3-40B859A99C24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5397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6C4-3C7C-4921-8605-5F8C0BCA2A0B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1296-57EF-46AC-8619-5C1CF73D49AC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391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C5585-1307-4FDF-BCF2-27C7E82ADA7A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EC02-582B-406C-A641-9EDD36F1658B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6457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5AD-CCED-4FC6-A361-B82588FF21E9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EF25-C64D-4531-BD9E-CF6FC44A1BB4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1566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8A356-132F-4EB3-A7E1-E5A26EB46056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1A5C-F446-41E8-BD1D-FFC8215B1878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43052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305862CB-2DEE-4BA4-AF17-39E13FCF45AC}" type="datetimeFigureOut">
              <a:rPr lang="en-US" altLang="ja-JP" smtClean="0"/>
              <a:pPr/>
              <a:t>12/19/2024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6C0CC35-BD51-41FE-9BE2-723D2EFD176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2588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umimoji="1"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タイトル 1"/>
          <p:cNvSpPr>
            <a:spLocks noGrp="1"/>
          </p:cNvSpPr>
          <p:nvPr>
            <p:ph type="ctrTitle"/>
          </p:nvPr>
        </p:nvSpPr>
        <p:spPr>
          <a:xfrm>
            <a:off x="1647215" y="2114917"/>
            <a:ext cx="7767637" cy="1646237"/>
          </a:xfrm>
        </p:spPr>
        <p:txBody>
          <a:bodyPr>
            <a:normAutofit/>
          </a:bodyPr>
          <a:lstStyle/>
          <a:p>
            <a:r>
              <a:rPr lang="ja-JP" altLang="en-US" dirty="0">
                <a:latin typeface="+mj-ea"/>
              </a:rPr>
              <a:t>補助食品と流動食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726722" y="4498609"/>
            <a:ext cx="5531704" cy="1096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ja-JP" altLang="en-US" sz="3200" b="1" dirty="0">
                <a:solidFill>
                  <a:schemeClr val="tx1"/>
                </a:solidFill>
                <a:latin typeface="+mn-ea"/>
              </a:rPr>
              <a:t>食事サービス提供管理</a:t>
            </a:r>
            <a:r>
              <a:rPr lang="ja-JP" altLang="en-US" sz="3200" b="1" dirty="0" smtClean="0">
                <a:solidFill>
                  <a:schemeClr val="tx1"/>
                </a:solidFill>
                <a:latin typeface="+mn-ea"/>
              </a:rPr>
              <a:t>委員会</a:t>
            </a:r>
            <a:endParaRPr lang="en-US" altLang="ja-JP" sz="32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タイトル 1"/>
          <p:cNvSpPr>
            <a:spLocks noGrp="1"/>
          </p:cNvSpPr>
          <p:nvPr>
            <p:ph type="title"/>
          </p:nvPr>
        </p:nvSpPr>
        <p:spPr>
          <a:xfrm>
            <a:off x="652378" y="430460"/>
            <a:ext cx="5565542" cy="612531"/>
          </a:xfrm>
        </p:spPr>
        <p:txBody>
          <a:bodyPr>
            <a:noAutofit/>
          </a:bodyPr>
          <a:lstStyle/>
          <a:p>
            <a:r>
              <a:rPr lang="en-US" altLang="ja-JP" sz="4000" b="1" dirty="0">
                <a:solidFill>
                  <a:srgbClr val="00B050"/>
                </a:solidFill>
                <a:latin typeface="+mj-ea"/>
              </a:rPr>
              <a:t>《</a:t>
            </a:r>
            <a:r>
              <a:rPr lang="en-US" altLang="ja-JP" sz="4000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ja-JP" altLang="en-US" sz="4000" b="1" dirty="0" smtClean="0">
                <a:solidFill>
                  <a:srgbClr val="00B050"/>
                </a:solidFill>
                <a:latin typeface="+mj-ea"/>
              </a:rPr>
              <a:t>補助</a:t>
            </a:r>
            <a:r>
              <a:rPr lang="ja-JP" altLang="en-US" sz="4000" b="1" dirty="0">
                <a:solidFill>
                  <a:srgbClr val="00B050"/>
                </a:solidFill>
                <a:latin typeface="+mj-ea"/>
              </a:rPr>
              <a:t>食品とは</a:t>
            </a:r>
            <a:r>
              <a:rPr lang="ja-JP" altLang="en-US" sz="4000" b="1" dirty="0" smtClean="0">
                <a:solidFill>
                  <a:srgbClr val="00B050"/>
                </a:solidFill>
                <a:latin typeface="+mj-ea"/>
              </a:rPr>
              <a:t>？ </a:t>
            </a:r>
            <a:r>
              <a:rPr lang="en-US" altLang="ja-JP" sz="4000" b="1" dirty="0">
                <a:solidFill>
                  <a:srgbClr val="00B050"/>
                </a:solidFill>
                <a:latin typeface="+mj-ea"/>
              </a:rPr>
              <a:t>》</a:t>
            </a:r>
            <a:endParaRPr lang="ja-JP" altLang="en-US" sz="4000" b="1" dirty="0">
              <a:solidFill>
                <a:srgbClr val="00B050"/>
              </a:solidFill>
              <a:latin typeface="+mj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52378" y="1042991"/>
            <a:ext cx="10554737" cy="5517829"/>
          </a:xfrm>
        </p:spPr>
        <p:txBody>
          <a:bodyPr rtlCol="0">
            <a:noAutofit/>
          </a:bodyPr>
          <a:lstStyle/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健康食品の一つ。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ビタミンやミネラル、アミノ酸など、毎日の食品だけでは必要な量</a:t>
            </a:r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を</a:t>
            </a:r>
            <a:endParaRPr lang="en-US" altLang="ja-JP" sz="2400" dirty="0" smtClean="0">
              <a:solidFill>
                <a:schemeClr val="tx1"/>
              </a:solidFill>
              <a:latin typeface="+mn-ea"/>
            </a:endParaRPr>
          </a:p>
          <a:p>
            <a:pPr marL="45720" indent="0">
              <a:buNone/>
            </a:pP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摂取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することが難しい栄養素を補助することを目的とした食品。</a:t>
            </a: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ゼリーや粉末、サプリメントなどがある。</a:t>
            </a: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使用目的は、食事を補うため。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en-US" altLang="ja-JP" sz="2400" b="1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【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活用方法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】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1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）エネルギー不足を補う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2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）栄養バランスの改善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3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）スポーツやリハビリ後の栄養補給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4</a:t>
            </a:r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）栄養を意識した間食に活用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/>
          <p:cNvSpPr>
            <a:spLocks noGrp="1"/>
          </p:cNvSpPr>
          <p:nvPr>
            <p:ph type="title"/>
          </p:nvPr>
        </p:nvSpPr>
        <p:spPr>
          <a:xfrm>
            <a:off x="677862" y="438150"/>
            <a:ext cx="5418138" cy="700454"/>
          </a:xfrm>
        </p:spPr>
        <p:txBody>
          <a:bodyPr>
            <a:normAutofit/>
          </a:bodyPr>
          <a:lstStyle/>
          <a:p>
            <a:r>
              <a:rPr lang="en-US" altLang="ja-JP" sz="4000" b="1" dirty="0">
                <a:solidFill>
                  <a:srgbClr val="00B050"/>
                </a:solidFill>
                <a:latin typeface="+mj-ea"/>
              </a:rPr>
              <a:t>《</a:t>
            </a:r>
            <a:r>
              <a:rPr lang="ja-JP" altLang="en-US" sz="4000" b="1" dirty="0" smtClean="0">
                <a:solidFill>
                  <a:srgbClr val="00B050"/>
                </a:solidFill>
                <a:latin typeface="+mj-ea"/>
              </a:rPr>
              <a:t> 流動食</a:t>
            </a:r>
            <a:r>
              <a:rPr lang="ja-JP" altLang="en-US" sz="4000" b="1" dirty="0">
                <a:solidFill>
                  <a:srgbClr val="00B050"/>
                </a:solidFill>
                <a:latin typeface="+mj-ea"/>
              </a:rPr>
              <a:t>とは</a:t>
            </a:r>
            <a:r>
              <a:rPr lang="ja-JP" altLang="en-US" sz="4000" b="1" dirty="0" smtClean="0">
                <a:solidFill>
                  <a:srgbClr val="00B050"/>
                </a:solidFill>
                <a:latin typeface="+mj-ea"/>
              </a:rPr>
              <a:t>？ </a:t>
            </a:r>
            <a:r>
              <a:rPr lang="en-US" altLang="ja-JP" sz="4000" b="1" dirty="0">
                <a:solidFill>
                  <a:srgbClr val="00B050"/>
                </a:solidFill>
                <a:latin typeface="+mj-ea"/>
              </a:rPr>
              <a:t>》</a:t>
            </a:r>
            <a:endParaRPr lang="ja-JP" altLang="en-US" sz="4000" b="1" dirty="0">
              <a:solidFill>
                <a:srgbClr val="00B050"/>
              </a:solidFill>
              <a:latin typeface="+mj-ea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862" y="1138604"/>
            <a:ext cx="10937876" cy="2009163"/>
          </a:xfrm>
        </p:spPr>
        <p:txBody>
          <a:bodyPr rtlCol="0">
            <a:normAutofit/>
          </a:bodyPr>
          <a:lstStyle/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固形物を含まない液体に調整された食事。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牛乳、ジュース、スープ類が中心。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手術や絶食のあとで、経口摂取が開始された時には、通常 流動食から開始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2400" dirty="0">
                <a:solidFill>
                  <a:schemeClr val="tx1"/>
                </a:solidFill>
                <a:latin typeface="+mn-ea"/>
              </a:rPr>
              <a:t>水分が多いので、栄養価は低い</a:t>
            </a:r>
            <a:endParaRPr lang="en-US" altLang="ja-JP" sz="2400" dirty="0">
              <a:solidFill>
                <a:schemeClr val="tx1"/>
              </a:solidFill>
              <a:latin typeface="+mn-ea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タイトル 1"/>
          <p:cNvSpPr txBox="1">
            <a:spLocks/>
          </p:cNvSpPr>
          <p:nvPr/>
        </p:nvSpPr>
        <p:spPr>
          <a:xfrm>
            <a:off x="627062" y="3288383"/>
            <a:ext cx="6722428" cy="8147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4000" b="1" dirty="0">
                <a:solidFill>
                  <a:srgbClr val="00B050"/>
                </a:solidFill>
                <a:latin typeface="+mj-ea"/>
              </a:rPr>
              <a:t>《</a:t>
            </a:r>
            <a:r>
              <a:rPr lang="en-US" altLang="ja-JP" sz="4000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ja-JP" altLang="en-US" sz="4000" b="1" dirty="0" smtClean="0">
                <a:solidFill>
                  <a:srgbClr val="00B050"/>
                </a:solidFill>
                <a:latin typeface="+mj-ea"/>
              </a:rPr>
              <a:t>濃厚流動食とは？ </a:t>
            </a:r>
            <a:r>
              <a:rPr lang="en-US" altLang="ja-JP" sz="4000" b="1" dirty="0" smtClean="0">
                <a:solidFill>
                  <a:srgbClr val="00B050"/>
                </a:solidFill>
                <a:latin typeface="+mj-ea"/>
              </a:rPr>
              <a:t>》</a:t>
            </a:r>
            <a:endParaRPr lang="ja-JP" altLang="en-US" sz="4000" b="1" dirty="0">
              <a:solidFill>
                <a:srgbClr val="00B050"/>
              </a:solidFill>
              <a:latin typeface="+mj-ea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27062" y="4103136"/>
            <a:ext cx="11077258" cy="25034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kumimoji="1"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エネルギーが</a:t>
            </a:r>
            <a:r>
              <a:rPr lang="en-US" altLang="ja-JP" sz="2400" dirty="0" smtClean="0">
                <a:solidFill>
                  <a:schemeClr val="tx1"/>
                </a:solidFill>
                <a:latin typeface="+mn-ea"/>
              </a:rPr>
              <a:t>1kcal/</a:t>
            </a:r>
            <a:r>
              <a:rPr lang="en-US" altLang="ja-JP" sz="2400" dirty="0">
                <a:solidFill>
                  <a:schemeClr val="tx1"/>
                </a:solidFill>
                <a:latin typeface="+mn-ea"/>
              </a:rPr>
              <a:t>ml</a:t>
            </a:r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に調整されている。</a:t>
            </a:r>
            <a:endParaRPr lang="en-US" altLang="ja-JP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３大栄養素（糖質、脂質、たんぱく質）などがバランスよく配合されている。</a:t>
            </a:r>
          </a:p>
          <a:p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普通の食事に比べ、ある程度消化されており、身体に吸収されやすい。</a:t>
            </a:r>
          </a:p>
          <a:p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高カロリーで栄養価も高い。</a:t>
            </a:r>
          </a:p>
          <a:p>
            <a:r>
              <a:rPr lang="ja-JP" altLang="en-US" sz="2400" dirty="0" smtClean="0">
                <a:solidFill>
                  <a:schemeClr val="tx1"/>
                </a:solidFill>
                <a:latin typeface="+mn-ea"/>
              </a:rPr>
              <a:t>少量で必要カロリー、栄養を補給することができる。</a:t>
            </a:r>
          </a:p>
          <a:p>
            <a:pPr marL="45720" indent="0">
              <a:buFont typeface="Corbel" pitchFamily="34" charset="0"/>
              <a:buNone/>
            </a:pPr>
            <a:endParaRPr lang="ja-JP" alt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-578171" y="356979"/>
            <a:ext cx="6144321" cy="696935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ja-JP" sz="4400" b="1" dirty="0" smtClean="0"/>
              <a:t/>
            </a:r>
            <a:br>
              <a:rPr lang="en-US" altLang="ja-JP" sz="4400" b="1" dirty="0" smtClean="0"/>
            </a:br>
            <a:r>
              <a:rPr lang="en-US" altLang="ja-JP" b="1" dirty="0" smtClean="0">
                <a:solidFill>
                  <a:srgbClr val="00B050"/>
                </a:solidFill>
                <a:latin typeface="+mj-ea"/>
              </a:rPr>
              <a:t>《</a:t>
            </a:r>
            <a:r>
              <a:rPr lang="ja-JP" altLang="en-US" sz="4400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ja-JP" altLang="en-US" sz="4400" b="1" dirty="0" smtClean="0">
                <a:solidFill>
                  <a:srgbClr val="00B050"/>
                </a:solidFill>
                <a:latin typeface="+mj-ea"/>
              </a:rPr>
              <a:t>補助</a:t>
            </a:r>
            <a:r>
              <a:rPr lang="ja-JP" altLang="en-US" sz="4400" b="1" dirty="0" smtClean="0">
                <a:solidFill>
                  <a:srgbClr val="00B050"/>
                </a:solidFill>
                <a:latin typeface="+mj-ea"/>
              </a:rPr>
              <a:t>食品① </a:t>
            </a:r>
            <a:r>
              <a:rPr lang="en-US" altLang="ja-JP" b="1" dirty="0">
                <a:solidFill>
                  <a:srgbClr val="00B050"/>
                </a:solidFill>
                <a:latin typeface="+mj-ea"/>
              </a:rPr>
              <a:t>》</a:t>
            </a:r>
            <a:r>
              <a:rPr lang="en-US" altLang="ja-JP" sz="4400" dirty="0" smtClean="0">
                <a:solidFill>
                  <a:srgbClr val="00B050"/>
                </a:solidFill>
              </a:rPr>
              <a:t/>
            </a:r>
            <a:br>
              <a:rPr lang="en-US" altLang="ja-JP" sz="4400" dirty="0" smtClean="0">
                <a:solidFill>
                  <a:srgbClr val="00B050"/>
                </a:solidFill>
              </a:rPr>
            </a:br>
            <a:endParaRPr kumimoji="1" lang="ja-JP" altLang="en-US" sz="4400" dirty="0">
              <a:solidFill>
                <a:srgbClr val="00B050"/>
              </a:solidFill>
            </a:endParaRPr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3" b="11737"/>
          <a:stretch/>
        </p:blipFill>
        <p:spPr>
          <a:xfrm>
            <a:off x="374560" y="1366952"/>
            <a:ext cx="2049863" cy="1648691"/>
          </a:xfrm>
        </p:spPr>
      </p:pic>
      <p:pic>
        <p:nvPicPr>
          <p:cNvPr id="5" name="図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t="5819" r="24909" b="5819"/>
          <a:stretch/>
        </p:blipFill>
        <p:spPr>
          <a:xfrm>
            <a:off x="524166" y="3641719"/>
            <a:ext cx="1524000" cy="274320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3818" r="21879" b="5759"/>
          <a:stretch/>
        </p:blipFill>
        <p:spPr>
          <a:xfrm>
            <a:off x="5940622" y="1241089"/>
            <a:ext cx="1302521" cy="2149737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6" r="26606" b="222"/>
          <a:stretch/>
        </p:blipFill>
        <p:spPr>
          <a:xfrm>
            <a:off x="5741040" y="3885596"/>
            <a:ext cx="1334579" cy="2494597"/>
          </a:xfrm>
          <a:prstGeom prst="rect">
            <a:avLst/>
          </a:prstGeom>
        </p:spPr>
      </p:pic>
      <p:grpSp>
        <p:nvGrpSpPr>
          <p:cNvPr id="3" name="グループ化 2"/>
          <p:cNvGrpSpPr/>
          <p:nvPr/>
        </p:nvGrpSpPr>
        <p:grpSpPr>
          <a:xfrm>
            <a:off x="2299047" y="1429293"/>
            <a:ext cx="3441993" cy="1836874"/>
            <a:chOff x="3139519" y="1468582"/>
            <a:chExt cx="3441993" cy="1648691"/>
          </a:xfrm>
        </p:grpSpPr>
        <p:sp>
          <p:nvSpPr>
            <p:cNvPr id="8" name="角丸四角形 7"/>
            <p:cNvSpPr/>
            <p:nvPr/>
          </p:nvSpPr>
          <p:spPr>
            <a:xfrm>
              <a:off x="3334462" y="1468582"/>
              <a:ext cx="3078750" cy="1648691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" name="テキスト ボックス 9"/>
            <p:cNvSpPr txBox="1"/>
            <p:nvPr/>
          </p:nvSpPr>
          <p:spPr>
            <a:xfrm>
              <a:off x="3139519" y="1588501"/>
              <a:ext cx="3441993" cy="14088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 </a:t>
              </a:r>
              <a:r>
                <a:rPr kumimoji="1" lang="ja-JP" altLang="en-US" sz="2400" b="1" dirty="0" smtClean="0">
                  <a:latin typeface="+mn-ea"/>
                </a:rPr>
                <a:t>アイソカルゼリー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ゼリータイプ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60</a:t>
              </a:r>
              <a:r>
                <a:rPr kumimoji="1" lang="ja-JP" altLang="en-US" sz="2400" dirty="0" err="1" smtClean="0">
                  <a:latin typeface="+mn-ea"/>
                </a:rPr>
                <a:t>ｇ</a:t>
              </a:r>
              <a:r>
                <a:rPr kumimoji="1" lang="en-US" altLang="ja-JP" sz="2400" dirty="0" smtClean="0">
                  <a:latin typeface="+mn-ea"/>
                </a:rPr>
                <a:t>/150kcal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少量高エネルギー</a:t>
              </a:r>
              <a:endParaRPr kumimoji="1" lang="en-US" altLang="ja-JP" sz="2400" dirty="0" smtClean="0">
                <a:latin typeface="+mn-ea"/>
              </a:endParaRPr>
            </a:p>
          </p:txBody>
        </p:sp>
      </p:grpSp>
      <p:grpSp>
        <p:nvGrpSpPr>
          <p:cNvPr id="11" name="グループ化 10"/>
          <p:cNvGrpSpPr/>
          <p:nvPr/>
        </p:nvGrpSpPr>
        <p:grpSpPr>
          <a:xfrm>
            <a:off x="7347628" y="1142538"/>
            <a:ext cx="4345609" cy="2762338"/>
            <a:chOff x="3384199" y="1000164"/>
            <a:chExt cx="3878290" cy="2762338"/>
          </a:xfrm>
        </p:grpSpPr>
        <p:sp>
          <p:nvSpPr>
            <p:cNvPr id="12" name="角丸四角形 11"/>
            <p:cNvSpPr/>
            <p:nvPr/>
          </p:nvSpPr>
          <p:spPr>
            <a:xfrm>
              <a:off x="3384199" y="1000164"/>
              <a:ext cx="3878290" cy="2437624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" name="テキスト ボックス 12"/>
            <p:cNvSpPr txBox="1"/>
            <p:nvPr/>
          </p:nvSpPr>
          <p:spPr>
            <a:xfrm>
              <a:off x="3470385" y="1146401"/>
              <a:ext cx="3705917" cy="2616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dirty="0" smtClean="0">
                  <a:latin typeface="+mn-ea"/>
                </a:rPr>
                <a:t>【</a:t>
              </a:r>
              <a:r>
                <a:rPr kumimoji="1" lang="ja-JP" altLang="en-US" sz="2400" dirty="0" smtClean="0">
                  <a:latin typeface="+mn-ea"/>
                </a:rPr>
                <a:t>すっきりクリミール</a:t>
              </a:r>
              <a:r>
                <a:rPr kumimoji="1" lang="en-US" altLang="ja-JP" sz="2400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すっきりクリア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タイプのドリンク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125ml/200kcal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少量高エネルギー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脂質ゼロ・脂質制限用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endParaRPr kumimoji="1" lang="ja-JP" altLang="en-US" sz="2000" dirty="0"/>
            </a:p>
          </p:txBody>
        </p:sp>
      </p:grpSp>
      <p:grpSp>
        <p:nvGrpSpPr>
          <p:cNvPr id="14" name="グループ化 13"/>
          <p:cNvGrpSpPr/>
          <p:nvPr/>
        </p:nvGrpSpPr>
        <p:grpSpPr>
          <a:xfrm>
            <a:off x="2143932" y="4119857"/>
            <a:ext cx="3308550" cy="2195946"/>
            <a:chOff x="3239477" y="1468582"/>
            <a:chExt cx="3308550" cy="2195946"/>
          </a:xfrm>
        </p:grpSpPr>
        <p:sp>
          <p:nvSpPr>
            <p:cNvPr id="15" name="角丸四角形 14"/>
            <p:cNvSpPr/>
            <p:nvPr/>
          </p:nvSpPr>
          <p:spPr>
            <a:xfrm>
              <a:off x="3274334" y="1468582"/>
              <a:ext cx="3152099" cy="2195946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3239477" y="1668561"/>
              <a:ext cx="330855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メイバランスミニ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ミルク風味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のドリンク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125ml/200kcal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少量高エネルギー</a:t>
              </a:r>
              <a:endParaRPr kumimoji="1" lang="en-US" altLang="ja-JP" sz="2400" dirty="0" smtClean="0">
                <a:latin typeface="+mn-ea"/>
              </a:endParaRPr>
            </a:p>
          </p:txBody>
        </p:sp>
      </p:grpSp>
      <p:grpSp>
        <p:nvGrpSpPr>
          <p:cNvPr id="17" name="グループ化 16"/>
          <p:cNvGrpSpPr/>
          <p:nvPr/>
        </p:nvGrpSpPr>
        <p:grpSpPr>
          <a:xfrm>
            <a:off x="7444199" y="4119857"/>
            <a:ext cx="3536625" cy="2260336"/>
            <a:chOff x="3204090" y="1404192"/>
            <a:chExt cx="3536625" cy="2260336"/>
          </a:xfrm>
        </p:grpSpPr>
        <p:sp>
          <p:nvSpPr>
            <p:cNvPr id="18" name="角丸四角形 17"/>
            <p:cNvSpPr/>
            <p:nvPr/>
          </p:nvSpPr>
          <p:spPr>
            <a:xfrm>
              <a:off x="3204090" y="1404192"/>
              <a:ext cx="3482621" cy="2260336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テキスト ボックス 18"/>
            <p:cNvSpPr txBox="1"/>
            <p:nvPr/>
          </p:nvSpPr>
          <p:spPr>
            <a:xfrm>
              <a:off x="3204090" y="1597059"/>
              <a:ext cx="3536625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エンジョイゼリー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ゼリータイプ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220g/360kcal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高エネルギー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>
                  <a:latin typeface="+mn-ea"/>
                </a:rPr>
                <a:t>高</a:t>
              </a:r>
              <a:r>
                <a:rPr kumimoji="1" lang="ja-JP" altLang="en-US" sz="2400" dirty="0" smtClean="0">
                  <a:latin typeface="+mn-ea"/>
                </a:rPr>
                <a:t>たんぱく</a:t>
              </a:r>
              <a:endParaRPr kumimoji="1" lang="ja-JP" altLang="en-US" sz="2400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057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869" y="419004"/>
            <a:ext cx="4938242" cy="960838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ja-JP" sz="4900" b="1" dirty="0"/>
              <a:t/>
            </a:r>
            <a:br>
              <a:rPr lang="en-US" altLang="ja-JP" sz="4900" b="1" dirty="0"/>
            </a:br>
            <a:r>
              <a:rPr lang="en-US" altLang="ja-JP" sz="4900" b="1" dirty="0" smtClean="0">
                <a:solidFill>
                  <a:srgbClr val="00B050"/>
                </a:solidFill>
                <a:latin typeface="+mj-ea"/>
              </a:rPr>
              <a:t>《</a:t>
            </a:r>
            <a:r>
              <a:rPr lang="ja-JP" altLang="en-US" sz="4900" b="1" dirty="0" smtClean="0">
                <a:solidFill>
                  <a:srgbClr val="00B050"/>
                </a:solidFill>
                <a:latin typeface="+mj-ea"/>
              </a:rPr>
              <a:t> 補助</a:t>
            </a:r>
            <a:r>
              <a:rPr lang="ja-JP" altLang="en-US" sz="4900" b="1" dirty="0" smtClean="0">
                <a:solidFill>
                  <a:srgbClr val="00B050"/>
                </a:solidFill>
                <a:latin typeface="+mj-ea"/>
              </a:rPr>
              <a:t>食品② </a:t>
            </a:r>
            <a:r>
              <a:rPr lang="en-US" altLang="ja-JP" sz="4900" b="1" dirty="0" smtClean="0">
                <a:solidFill>
                  <a:srgbClr val="00B050"/>
                </a:solidFill>
                <a:latin typeface="+mj-ea"/>
              </a:rPr>
              <a:t>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t="1" r="26514" b="1973"/>
          <a:stretch/>
        </p:blipFill>
        <p:spPr>
          <a:xfrm>
            <a:off x="5231161" y="1073583"/>
            <a:ext cx="1459270" cy="2911542"/>
          </a:xfrm>
        </p:spPr>
      </p:pic>
      <p:pic>
        <p:nvPicPr>
          <p:cNvPr id="5" name="図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16322" r="707" b="17415"/>
          <a:stretch/>
        </p:blipFill>
        <p:spPr>
          <a:xfrm>
            <a:off x="965838" y="1769062"/>
            <a:ext cx="2412654" cy="170549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07" t="11535" r="29313" b="10890"/>
          <a:stretch/>
        </p:blipFill>
        <p:spPr>
          <a:xfrm>
            <a:off x="9214032" y="1522856"/>
            <a:ext cx="1311639" cy="2538661"/>
          </a:xfrm>
          <a:prstGeom prst="rect">
            <a:avLst/>
          </a:prstGeom>
        </p:spPr>
      </p:pic>
      <p:grpSp>
        <p:nvGrpSpPr>
          <p:cNvPr id="7" name="グループ化 6"/>
          <p:cNvGrpSpPr/>
          <p:nvPr/>
        </p:nvGrpSpPr>
        <p:grpSpPr>
          <a:xfrm>
            <a:off x="398215" y="3851958"/>
            <a:ext cx="3455764" cy="2615651"/>
            <a:chOff x="3258879" y="1381742"/>
            <a:chExt cx="3439144" cy="2410834"/>
          </a:xfrm>
        </p:grpSpPr>
        <p:sp>
          <p:nvSpPr>
            <p:cNvPr id="8" name="角丸四角形 7"/>
            <p:cNvSpPr/>
            <p:nvPr/>
          </p:nvSpPr>
          <p:spPr>
            <a:xfrm>
              <a:off x="3258879" y="1381742"/>
              <a:ext cx="3439144" cy="2410834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3440365" y="1504481"/>
              <a:ext cx="3257658" cy="21275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エネプロゼリー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クリアタイプのゼリー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80g/150kcal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高エネルギー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>
                  <a:latin typeface="+mn-ea"/>
                </a:rPr>
                <a:t>高</a:t>
              </a:r>
              <a:r>
                <a:rPr kumimoji="1" lang="ja-JP" altLang="en-US" sz="2400" dirty="0" smtClean="0">
                  <a:latin typeface="+mn-ea"/>
                </a:rPr>
                <a:t>たんぱく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脂質ゼロ</a:t>
              </a:r>
              <a:r>
                <a:rPr kumimoji="1" lang="ja-JP" altLang="en-US" sz="2400" dirty="0">
                  <a:latin typeface="+mn-ea"/>
                </a:rPr>
                <a:t>・</a:t>
              </a:r>
              <a:r>
                <a:rPr kumimoji="1" lang="ja-JP" altLang="en-US" sz="2400" dirty="0" smtClean="0">
                  <a:latin typeface="+mn-ea"/>
                </a:rPr>
                <a:t>脂質制限</a:t>
              </a:r>
              <a:r>
                <a:rPr kumimoji="1" lang="ja-JP" altLang="en-US" sz="2400" dirty="0">
                  <a:latin typeface="+mn-ea"/>
                </a:rPr>
                <a:t>用</a:t>
              </a:r>
            </a:p>
          </p:txBody>
        </p:sp>
      </p:grpSp>
      <p:grpSp>
        <p:nvGrpSpPr>
          <p:cNvPr id="10" name="グループ化 9"/>
          <p:cNvGrpSpPr/>
          <p:nvPr/>
        </p:nvGrpSpPr>
        <p:grpSpPr>
          <a:xfrm>
            <a:off x="4171279" y="4051274"/>
            <a:ext cx="3739665" cy="2365873"/>
            <a:chOff x="3300499" y="1324617"/>
            <a:chExt cx="2984571" cy="1860271"/>
          </a:xfrm>
        </p:grpSpPr>
        <p:sp>
          <p:nvSpPr>
            <p:cNvPr id="11" name="角丸四角形 10"/>
            <p:cNvSpPr/>
            <p:nvPr/>
          </p:nvSpPr>
          <p:spPr>
            <a:xfrm>
              <a:off x="3300499" y="1324617"/>
              <a:ext cx="2984571" cy="1860271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3476199" y="1369868"/>
              <a:ext cx="2649892" cy="1815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カロビタンゼリー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クリアタイプのゼリー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120g/150kcal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高エネルギー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たんぱくゼロ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腎機能低下用</a:t>
              </a:r>
              <a:endParaRPr kumimoji="1" lang="ja-JP" altLang="en-US" sz="2400" dirty="0">
                <a:latin typeface="+mn-ea"/>
              </a:endParaRPr>
            </a:p>
          </p:txBody>
        </p:sp>
      </p:grpSp>
      <p:grpSp>
        <p:nvGrpSpPr>
          <p:cNvPr id="13" name="グループ化 12"/>
          <p:cNvGrpSpPr/>
          <p:nvPr/>
        </p:nvGrpSpPr>
        <p:grpSpPr>
          <a:xfrm>
            <a:off x="8248037" y="4262811"/>
            <a:ext cx="3389781" cy="2110222"/>
            <a:chOff x="3257099" y="1466037"/>
            <a:chExt cx="3389781" cy="2110222"/>
          </a:xfrm>
        </p:grpSpPr>
        <p:sp>
          <p:nvSpPr>
            <p:cNvPr id="14" name="角丸四角形 13"/>
            <p:cNvSpPr/>
            <p:nvPr/>
          </p:nvSpPr>
          <p:spPr>
            <a:xfrm>
              <a:off x="3257099" y="1466037"/>
              <a:ext cx="3389781" cy="2110222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テキスト ボックス 14"/>
            <p:cNvSpPr txBox="1"/>
            <p:nvPr/>
          </p:nvSpPr>
          <p:spPr>
            <a:xfrm>
              <a:off x="3391429" y="1637267"/>
              <a:ext cx="325545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【MA-R】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バナナ風味のドリンク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200ml/400kcal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高エネルギー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高たんぱく</a:t>
              </a:r>
              <a:endParaRPr kumimoji="1" lang="en-US" altLang="ja-JP" sz="2400" dirty="0" smtClean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053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37804" y="386878"/>
            <a:ext cx="5592218" cy="698111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ja-JP" sz="4900" b="1" dirty="0" smtClean="0">
                <a:latin typeface="+mj-ea"/>
              </a:rPr>
              <a:t/>
            </a:r>
            <a:br>
              <a:rPr lang="en-US" altLang="ja-JP" sz="4900" b="1" dirty="0" smtClean="0">
                <a:latin typeface="+mj-ea"/>
              </a:rPr>
            </a:br>
            <a:r>
              <a:rPr lang="en-US" altLang="ja-JP" b="1" dirty="0" smtClean="0">
                <a:solidFill>
                  <a:srgbClr val="00B050"/>
                </a:solidFill>
                <a:latin typeface="+mj-ea"/>
              </a:rPr>
              <a:t>《</a:t>
            </a:r>
            <a:r>
              <a:rPr lang="ja-JP" altLang="en-US" b="1" dirty="0" smtClean="0">
                <a:solidFill>
                  <a:srgbClr val="00B050"/>
                </a:solidFill>
                <a:latin typeface="+mj-ea"/>
              </a:rPr>
              <a:t> 濃厚</a:t>
            </a:r>
            <a:r>
              <a:rPr lang="ja-JP" altLang="en-US" b="1" dirty="0" smtClean="0">
                <a:solidFill>
                  <a:srgbClr val="00B050"/>
                </a:solidFill>
                <a:latin typeface="+mj-ea"/>
              </a:rPr>
              <a:t>流動食① </a:t>
            </a:r>
            <a:r>
              <a:rPr lang="en-US" altLang="ja-JP" b="1" dirty="0" smtClean="0">
                <a:solidFill>
                  <a:srgbClr val="00B050"/>
                </a:solidFill>
                <a:latin typeface="+mj-ea"/>
              </a:rPr>
              <a:t>》</a:t>
            </a:r>
            <a:r>
              <a:rPr lang="en-US" altLang="ja-JP" dirty="0" smtClean="0">
                <a:solidFill>
                  <a:srgbClr val="00B050"/>
                </a:solidFill>
                <a:latin typeface="+mj-ea"/>
              </a:rPr>
              <a:t/>
            </a:r>
            <a:br>
              <a:rPr lang="en-US" altLang="ja-JP" dirty="0" smtClean="0">
                <a:solidFill>
                  <a:srgbClr val="00B050"/>
                </a:solidFill>
                <a:latin typeface="+mj-ea"/>
              </a:rPr>
            </a:br>
            <a:endParaRPr kumimoji="1" lang="ja-JP" altLang="en-US" dirty="0">
              <a:solidFill>
                <a:srgbClr val="00B050"/>
              </a:solidFill>
              <a:latin typeface="+mj-ea"/>
            </a:endParaRPr>
          </a:p>
        </p:txBody>
      </p:sp>
      <p:grpSp>
        <p:nvGrpSpPr>
          <p:cNvPr id="7" name="グループ化 6"/>
          <p:cNvGrpSpPr/>
          <p:nvPr/>
        </p:nvGrpSpPr>
        <p:grpSpPr>
          <a:xfrm>
            <a:off x="437804" y="3834856"/>
            <a:ext cx="3434492" cy="2518877"/>
            <a:chOff x="3258879" y="1381742"/>
            <a:chExt cx="3569394" cy="2410834"/>
          </a:xfrm>
        </p:grpSpPr>
        <p:sp>
          <p:nvSpPr>
            <p:cNvPr id="8" name="角丸四角形 7"/>
            <p:cNvSpPr/>
            <p:nvPr/>
          </p:nvSpPr>
          <p:spPr>
            <a:xfrm>
              <a:off x="3258879" y="1381742"/>
              <a:ext cx="3439144" cy="2410834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3354455" y="1456453"/>
              <a:ext cx="3473818" cy="2209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【MA-</a:t>
              </a:r>
              <a:r>
                <a:rPr kumimoji="1" lang="ja-JP" altLang="en-US" sz="2400" b="1" dirty="0" smtClean="0">
                  <a:latin typeface="+mn-ea"/>
                </a:rPr>
                <a:t>ラクフィア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標準的なもの</a:t>
              </a:r>
              <a:r>
                <a:rPr kumimoji="1" lang="en-US" altLang="ja-JP" sz="2400" dirty="0" smtClean="0">
                  <a:latin typeface="+mn-ea"/>
                </a:rPr>
                <a:t>200kcal/200ml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食物繊維、良質な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たんぱく質を配合。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下痢発症</a:t>
              </a:r>
              <a:r>
                <a:rPr kumimoji="1" lang="ja-JP" altLang="en-US" sz="2400" dirty="0">
                  <a:latin typeface="+mn-ea"/>
                </a:rPr>
                <a:t>リスク</a:t>
              </a:r>
              <a:r>
                <a:rPr kumimoji="1" lang="ja-JP" altLang="en-US" sz="2400" dirty="0" smtClean="0">
                  <a:latin typeface="+mn-ea"/>
                </a:rPr>
                <a:t>が低い</a:t>
              </a:r>
              <a:r>
                <a:rPr kumimoji="1" lang="ja-JP" altLang="en-US" sz="2200" dirty="0" smtClean="0">
                  <a:latin typeface="+mn-ea"/>
                </a:rPr>
                <a:t>。</a:t>
              </a:r>
              <a:endParaRPr kumimoji="1" lang="ja-JP" altLang="en-US" sz="2200" dirty="0">
                <a:latin typeface="+mn-ea"/>
              </a:endParaRPr>
            </a:p>
          </p:txBody>
        </p:sp>
      </p:grpSp>
      <p:grpSp>
        <p:nvGrpSpPr>
          <p:cNvPr id="10" name="グループ化 9"/>
          <p:cNvGrpSpPr/>
          <p:nvPr/>
        </p:nvGrpSpPr>
        <p:grpSpPr>
          <a:xfrm>
            <a:off x="3932371" y="3989323"/>
            <a:ext cx="4426280" cy="2494604"/>
            <a:chOff x="3241602" y="1474724"/>
            <a:chExt cx="3055486" cy="1843900"/>
          </a:xfrm>
        </p:grpSpPr>
        <p:sp>
          <p:nvSpPr>
            <p:cNvPr id="11" name="角丸四角形 10"/>
            <p:cNvSpPr/>
            <p:nvPr/>
          </p:nvSpPr>
          <p:spPr>
            <a:xfrm>
              <a:off x="3241602" y="1474724"/>
              <a:ext cx="2942013" cy="1768286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3348975" y="1503604"/>
              <a:ext cx="2948113" cy="1815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【CZ-Hi】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低栄養の改善。褥瘡対策。</a:t>
              </a:r>
              <a:r>
                <a:rPr kumimoji="1" lang="en-US" altLang="ja-JP" sz="2400" dirty="0" smtClean="0">
                  <a:latin typeface="+mn-ea"/>
                </a:rPr>
                <a:t>200kcal/200ml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たんぱく質や微量元素が豊富。十分な食事摂取が困難な方に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適している</a:t>
              </a:r>
              <a:r>
                <a:rPr kumimoji="1" lang="ja-JP" altLang="en-US" sz="2400" dirty="0" smtClean="0"/>
                <a:t>。</a:t>
              </a:r>
              <a:endParaRPr kumimoji="1" lang="ja-JP" altLang="en-US" sz="2400" dirty="0"/>
            </a:p>
          </p:txBody>
        </p:sp>
      </p:grpSp>
      <p:grpSp>
        <p:nvGrpSpPr>
          <p:cNvPr id="13" name="グループ化 12"/>
          <p:cNvGrpSpPr/>
          <p:nvPr/>
        </p:nvGrpSpPr>
        <p:grpSpPr>
          <a:xfrm>
            <a:off x="8379672" y="3989323"/>
            <a:ext cx="3424401" cy="2421000"/>
            <a:chOff x="3139554" y="1203628"/>
            <a:chExt cx="3064591" cy="2421000"/>
          </a:xfrm>
        </p:grpSpPr>
        <p:sp>
          <p:nvSpPr>
            <p:cNvPr id="14" name="角丸四角形 13"/>
            <p:cNvSpPr/>
            <p:nvPr/>
          </p:nvSpPr>
          <p:spPr>
            <a:xfrm>
              <a:off x="3139554" y="1203628"/>
              <a:ext cx="3064591" cy="2401862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テキスト ボックス 14"/>
            <p:cNvSpPr txBox="1"/>
            <p:nvPr/>
          </p:nvSpPr>
          <p:spPr>
            <a:xfrm>
              <a:off x="3381609" y="1316304"/>
              <a:ext cx="2822536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ディムス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糖尿病の方向け。</a:t>
              </a:r>
              <a:r>
                <a:rPr kumimoji="1" lang="en-US" altLang="ja-JP" sz="2400" dirty="0" smtClean="0">
                  <a:latin typeface="+mn-ea"/>
                </a:rPr>
                <a:t>200kcal/200ml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糖質の吸収が緩やか。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>
                  <a:latin typeface="+mn-ea"/>
                </a:rPr>
                <a:t>血糖</a:t>
              </a:r>
              <a:r>
                <a:rPr kumimoji="1" lang="ja-JP" altLang="en-US" sz="2400" dirty="0" smtClean="0">
                  <a:latin typeface="+mn-ea"/>
                </a:rPr>
                <a:t>コントロールが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必要な方に使用。</a:t>
              </a:r>
              <a:endParaRPr kumimoji="1" lang="en-US" altLang="ja-JP" sz="2400" dirty="0" smtClean="0">
                <a:latin typeface="+mn-ea"/>
              </a:endParaRPr>
            </a:p>
          </p:txBody>
        </p:sp>
      </p:grpSp>
      <p:pic>
        <p:nvPicPr>
          <p:cNvPr id="16" name="図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8" t="9533" r="9053" b="8516"/>
          <a:stretch/>
        </p:blipFill>
        <p:spPr>
          <a:xfrm>
            <a:off x="8824923" y="1473074"/>
            <a:ext cx="2460047" cy="2439841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8" r="24155"/>
          <a:stretch/>
        </p:blipFill>
        <p:spPr>
          <a:xfrm>
            <a:off x="481762" y="1473074"/>
            <a:ext cx="866269" cy="1787327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2" t="22371" r="2850" b="21099"/>
          <a:stretch/>
        </p:blipFill>
        <p:spPr>
          <a:xfrm>
            <a:off x="1348031" y="1916084"/>
            <a:ext cx="2787650" cy="1692503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6" t="520" r="21740" b="-520"/>
          <a:stretch/>
        </p:blipFill>
        <p:spPr>
          <a:xfrm>
            <a:off x="4690203" y="1916084"/>
            <a:ext cx="970589" cy="1727177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804" y="1723563"/>
            <a:ext cx="1914335" cy="191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0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25632" y="364317"/>
            <a:ext cx="5255108" cy="698111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ja-JP" sz="4900" b="1" dirty="0" smtClean="0">
                <a:latin typeface="+mj-ea"/>
              </a:rPr>
              <a:t/>
            </a:r>
            <a:br>
              <a:rPr lang="en-US" altLang="ja-JP" sz="4900" b="1" dirty="0" smtClean="0">
                <a:latin typeface="+mj-ea"/>
              </a:rPr>
            </a:br>
            <a:r>
              <a:rPr lang="en-US" altLang="ja-JP" b="1" dirty="0">
                <a:solidFill>
                  <a:srgbClr val="00B050"/>
                </a:solidFill>
                <a:latin typeface="+mj-ea"/>
              </a:rPr>
              <a:t>《</a:t>
            </a:r>
            <a:r>
              <a:rPr lang="ja-JP" altLang="en-US" b="1" dirty="0" smtClean="0">
                <a:solidFill>
                  <a:srgbClr val="00B050"/>
                </a:solidFill>
                <a:latin typeface="+mj-ea"/>
              </a:rPr>
              <a:t> </a:t>
            </a:r>
            <a:r>
              <a:rPr lang="ja-JP" altLang="en-US" b="1" dirty="0" smtClean="0">
                <a:solidFill>
                  <a:srgbClr val="00B050"/>
                </a:solidFill>
                <a:latin typeface="+mj-ea"/>
              </a:rPr>
              <a:t>濃厚</a:t>
            </a:r>
            <a:r>
              <a:rPr lang="ja-JP" altLang="en-US" b="1" dirty="0" smtClean="0">
                <a:solidFill>
                  <a:srgbClr val="00B050"/>
                </a:solidFill>
                <a:latin typeface="+mj-ea"/>
              </a:rPr>
              <a:t>流動食② </a:t>
            </a:r>
            <a:r>
              <a:rPr lang="en-US" altLang="ja-JP" b="1" dirty="0" smtClean="0">
                <a:solidFill>
                  <a:srgbClr val="00B050"/>
                </a:solidFill>
                <a:latin typeface="+mj-ea"/>
              </a:rPr>
              <a:t>》</a:t>
            </a:r>
            <a:r>
              <a:rPr lang="en-US" altLang="ja-JP" dirty="0" smtClean="0">
                <a:solidFill>
                  <a:srgbClr val="00B050"/>
                </a:solidFill>
                <a:latin typeface="+mj-ea"/>
              </a:rPr>
              <a:t/>
            </a:r>
            <a:br>
              <a:rPr lang="en-US" altLang="ja-JP" dirty="0" smtClean="0">
                <a:solidFill>
                  <a:srgbClr val="00B050"/>
                </a:solidFill>
                <a:latin typeface="+mj-ea"/>
              </a:rPr>
            </a:br>
            <a:endParaRPr kumimoji="1" lang="ja-JP" altLang="en-US" dirty="0">
              <a:solidFill>
                <a:srgbClr val="00B050"/>
              </a:solidFill>
              <a:latin typeface="+mj-ea"/>
            </a:endParaRPr>
          </a:p>
        </p:txBody>
      </p:sp>
      <p:grpSp>
        <p:nvGrpSpPr>
          <p:cNvPr id="7" name="グループ化 6"/>
          <p:cNvGrpSpPr/>
          <p:nvPr/>
        </p:nvGrpSpPr>
        <p:grpSpPr>
          <a:xfrm>
            <a:off x="1722221" y="3836244"/>
            <a:ext cx="4064737" cy="2447895"/>
            <a:chOff x="3258878" y="1353937"/>
            <a:chExt cx="3580590" cy="2438639"/>
          </a:xfrm>
        </p:grpSpPr>
        <p:sp>
          <p:nvSpPr>
            <p:cNvPr id="8" name="角丸四角形 7"/>
            <p:cNvSpPr/>
            <p:nvPr/>
          </p:nvSpPr>
          <p:spPr>
            <a:xfrm>
              <a:off x="3258878" y="1353937"/>
              <a:ext cx="3580590" cy="2438639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3349621" y="1492980"/>
              <a:ext cx="3399102" cy="2299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【E-7Ⅱ】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低</a:t>
              </a:r>
              <a:r>
                <a:rPr kumimoji="1" lang="ja-JP" altLang="en-US" sz="2400" dirty="0">
                  <a:latin typeface="+mn-ea"/>
                </a:rPr>
                <a:t>栄養</a:t>
              </a:r>
              <a:r>
                <a:rPr kumimoji="1" lang="ja-JP" altLang="en-US" sz="2400" dirty="0" smtClean="0">
                  <a:latin typeface="+mn-ea"/>
                </a:rPr>
                <a:t>の改善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200kcal/200ml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たんぱく、ナトリウム豊富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>
                  <a:latin typeface="+mn-ea"/>
                </a:rPr>
                <a:t>法人</a:t>
              </a:r>
              <a:r>
                <a:rPr kumimoji="1" lang="ja-JP" altLang="en-US" sz="2400" dirty="0" smtClean="0">
                  <a:latin typeface="+mn-ea"/>
                </a:rPr>
                <a:t>で</a:t>
              </a:r>
              <a:r>
                <a:rPr kumimoji="1" lang="ja-JP" altLang="en-US" sz="2400" dirty="0">
                  <a:latin typeface="+mn-ea"/>
                </a:rPr>
                <a:t>使用</a:t>
              </a:r>
              <a:r>
                <a:rPr kumimoji="1" lang="ja-JP" altLang="en-US" sz="2400" dirty="0" smtClean="0">
                  <a:latin typeface="+mn-ea"/>
                </a:rPr>
                <a:t>している中で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一番脂肪が少ない</a:t>
              </a:r>
              <a:r>
                <a:rPr kumimoji="1" lang="ja-JP" altLang="en-US" sz="2400" dirty="0" smtClean="0"/>
                <a:t>。</a:t>
              </a:r>
              <a:endParaRPr kumimoji="1" lang="en-US" altLang="ja-JP" sz="2400" dirty="0" smtClean="0"/>
            </a:p>
          </p:txBody>
        </p:sp>
      </p:grpSp>
      <p:grpSp>
        <p:nvGrpSpPr>
          <p:cNvPr id="10" name="グループ化 9"/>
          <p:cNvGrpSpPr/>
          <p:nvPr/>
        </p:nvGrpSpPr>
        <p:grpSpPr>
          <a:xfrm>
            <a:off x="6634472" y="4030157"/>
            <a:ext cx="3909703" cy="2087978"/>
            <a:chOff x="3209277" y="1371565"/>
            <a:chExt cx="3165885" cy="1768286"/>
          </a:xfrm>
        </p:grpSpPr>
        <p:sp>
          <p:nvSpPr>
            <p:cNvPr id="11" name="角丸四角形 10"/>
            <p:cNvSpPr/>
            <p:nvPr/>
          </p:nvSpPr>
          <p:spPr>
            <a:xfrm>
              <a:off x="3209277" y="1371565"/>
              <a:ext cx="3165885" cy="1768286"/>
            </a:xfrm>
            <a:prstGeom prst="roundRect">
              <a:avLst>
                <a:gd name="adj" fmla="val 6619"/>
              </a:avLst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3469321" y="1579226"/>
              <a:ext cx="2905841" cy="132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b="1" dirty="0" smtClean="0">
                  <a:latin typeface="+mn-ea"/>
                </a:rPr>
                <a:t>【</a:t>
              </a:r>
              <a:r>
                <a:rPr kumimoji="1" lang="ja-JP" altLang="en-US" sz="2400" b="1" dirty="0" smtClean="0">
                  <a:latin typeface="+mn-ea"/>
                </a:rPr>
                <a:t>ネクサス</a:t>
              </a:r>
              <a:r>
                <a:rPr kumimoji="1" lang="en-US" altLang="ja-JP" sz="2400" b="1" dirty="0" smtClean="0">
                  <a:latin typeface="+mn-ea"/>
                </a:rPr>
                <a:t>】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下痢の方向け</a:t>
              </a:r>
              <a:endParaRPr kumimoji="1" lang="en-US" altLang="ja-JP" sz="2400" dirty="0" smtClean="0">
                <a:latin typeface="+mn-ea"/>
              </a:endParaRPr>
            </a:p>
            <a:p>
              <a:pPr algn="ctr"/>
              <a:r>
                <a:rPr kumimoji="1" lang="en-US" altLang="ja-JP" sz="2400" dirty="0" smtClean="0">
                  <a:latin typeface="+mn-ea"/>
                </a:rPr>
                <a:t>300kcal/200ml</a:t>
              </a:r>
            </a:p>
            <a:p>
              <a:pPr algn="ctr"/>
              <a:r>
                <a:rPr kumimoji="1" lang="ja-JP" altLang="en-US" sz="2400" dirty="0" smtClean="0">
                  <a:latin typeface="+mn-ea"/>
                </a:rPr>
                <a:t>消化吸収に配慮したもの。</a:t>
              </a:r>
              <a:endParaRPr kumimoji="1" lang="en-US" altLang="ja-JP" sz="2400" dirty="0" smtClean="0">
                <a:latin typeface="+mn-ea"/>
              </a:endParaRPr>
            </a:p>
          </p:txBody>
        </p:sp>
      </p:grp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241" y="1383728"/>
            <a:ext cx="2307305" cy="2307305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890" y="1238516"/>
            <a:ext cx="2597727" cy="259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883602" y="549275"/>
            <a:ext cx="9174798" cy="1320800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rgbClr val="009E47"/>
                </a:solidFill>
                <a:ea typeface="ＭＳ Ｐゴシック" panose="020B0600070205080204" pitchFamily="50" charset="-128"/>
              </a:rPr>
              <a:t>青南病院では、加水バッグを使用し、</a:t>
            </a:r>
            <a:br>
              <a:rPr lang="ja-JP" altLang="en-US" dirty="0">
                <a:solidFill>
                  <a:srgbClr val="009E47"/>
                </a:solidFill>
                <a:ea typeface="ＭＳ Ｐゴシック" panose="020B0600070205080204" pitchFamily="50" charset="-128"/>
              </a:rPr>
            </a:br>
            <a:r>
              <a:rPr lang="ja-JP" altLang="en-US" dirty="0">
                <a:solidFill>
                  <a:srgbClr val="009E47"/>
                </a:solidFill>
                <a:ea typeface="ＭＳ Ｐゴシック" panose="020B0600070205080204" pitchFamily="50" charset="-128"/>
              </a:rPr>
              <a:t>衛生的です。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1159564" y="2057400"/>
            <a:ext cx="9872871" cy="4038600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ja-JP" altLang="en-US" sz="2400" dirty="0">
                <a:ea typeface="ＭＳ Ｐゴシック" panose="020B0600070205080204" pitchFamily="50" charset="-128"/>
              </a:rPr>
              <a:t>　　</a:t>
            </a:r>
            <a:r>
              <a:rPr lang="ja-JP" altLang="en-US" sz="2400" dirty="0">
                <a:solidFill>
                  <a:schemeClr val="tx1"/>
                </a:solidFill>
                <a:ea typeface="ＭＳ Ｐゴシック" panose="020B0600070205080204" pitchFamily="50" charset="-128"/>
              </a:rPr>
              <a:t>青南病院では加水のバッグタイプ流動食を使用</a:t>
            </a:r>
            <a:endParaRPr lang="en-US" altLang="ja-JP" sz="2400" dirty="0">
              <a:solidFill>
                <a:schemeClr val="tx1"/>
              </a:solidFill>
              <a:ea typeface="ＭＳ Ｐゴシック" panose="020B0600070205080204" pitchFamily="50" charset="-128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ja-JP" altLang="en-US" sz="2400" dirty="0">
                <a:solidFill>
                  <a:schemeClr val="tx1"/>
                </a:solidFill>
                <a:ea typeface="ＭＳ Ｐゴシック" panose="020B0600070205080204" pitchFamily="50" charset="-128"/>
              </a:rPr>
              <a:t>　　→容器に移し替えの必要がなく衛生的</a:t>
            </a:r>
            <a:endParaRPr lang="en-US" altLang="ja-JP" sz="2400" dirty="0">
              <a:solidFill>
                <a:schemeClr val="tx1"/>
              </a:solidFill>
              <a:ea typeface="ＭＳ Ｐゴシック" panose="020B0600070205080204" pitchFamily="50" charset="-128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ja-JP" altLang="en-US" sz="2400" dirty="0">
                <a:solidFill>
                  <a:schemeClr val="tx1"/>
                </a:solidFill>
                <a:ea typeface="ＭＳ Ｐゴシック" panose="020B0600070205080204" pitchFamily="50" charset="-128"/>
              </a:rPr>
              <a:t>　　→白湯を追加せずに使用</a:t>
            </a:r>
            <a:endParaRPr lang="en-US" altLang="ja-JP" sz="2400" dirty="0">
              <a:solidFill>
                <a:schemeClr val="tx1"/>
              </a:solidFill>
              <a:ea typeface="ＭＳ Ｐゴシック" panose="020B0600070205080204" pitchFamily="50" charset="-128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ja-JP" altLang="en-US" sz="2400" dirty="0">
                <a:ea typeface="ＭＳ Ｐゴシック" panose="020B0600070205080204" pitchFamily="50" charset="-128"/>
              </a:rPr>
              <a:t>　　</a:t>
            </a:r>
          </a:p>
          <a:p>
            <a:endParaRPr lang="ja-JP" altLang="en-US" dirty="0">
              <a:ea typeface="ＭＳ Ｐゴシック" panose="020B0600070205080204" pitchFamily="50" charset="-128"/>
            </a:endParaRPr>
          </a:p>
        </p:txBody>
      </p:sp>
      <p:pic>
        <p:nvPicPr>
          <p:cNvPr id="2150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170" y="3887840"/>
            <a:ext cx="2257229" cy="2295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コンテンツ プレースホルダ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653" y="3987791"/>
            <a:ext cx="2348728" cy="2295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031" y="3987791"/>
            <a:ext cx="2282956" cy="2282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基礎">
  <a:themeElements>
    <a:clrScheme name="基礎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基礎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基礎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基礎</Template>
  <TotalTime>230</TotalTime>
  <Words>557</Words>
  <Application>Microsoft Office PowerPoint</Application>
  <PresentationFormat>ワイド画面</PresentationFormat>
  <Paragraphs>101</Paragraphs>
  <Slides>8</Slides>
  <Notes>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5" baseType="lpstr">
      <vt:lpstr>HG丸ｺﾞｼｯｸM-PRO</vt:lpstr>
      <vt:lpstr>ＭＳ Ｐゴシック</vt:lpstr>
      <vt:lpstr>ＭＳ ゴシック</vt:lpstr>
      <vt:lpstr>Calibri</vt:lpstr>
      <vt:lpstr>Corbel</vt:lpstr>
      <vt:lpstr>Wingdings 3</vt:lpstr>
      <vt:lpstr>基礎</vt:lpstr>
      <vt:lpstr>補助食品と流動食</vt:lpstr>
      <vt:lpstr>《 補助食品とは？ 》</vt:lpstr>
      <vt:lpstr>《 流動食とは？ 》</vt:lpstr>
      <vt:lpstr> 《 補助食品① 》 </vt:lpstr>
      <vt:lpstr> 《 補助食品② 》 </vt:lpstr>
      <vt:lpstr> 《 濃厚流動食① 》 </vt:lpstr>
      <vt:lpstr> 《 濃厚流動食② 》 </vt:lpstr>
      <vt:lpstr>青南病院では、加水バッグを使用し、 衛生的です。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補助食品と流動食</dc:title>
  <dc:creator>ALPHAD7</dc:creator>
  <cp:lastModifiedBy>ALPHAD24</cp:lastModifiedBy>
  <cp:revision>27</cp:revision>
  <dcterms:created xsi:type="dcterms:W3CDTF">2022-12-10T06:41:49Z</dcterms:created>
  <dcterms:modified xsi:type="dcterms:W3CDTF">2024-12-19T04:35:40Z</dcterms:modified>
</cp:coreProperties>
</file>