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4" r:id="rId1"/>
  </p:sldMasterIdLst>
  <p:notesMasterIdLst>
    <p:notesMasterId r:id="rId12"/>
  </p:notesMasterIdLst>
  <p:handoutMasterIdLst>
    <p:handoutMasterId r:id="rId13"/>
  </p:handoutMasterIdLst>
  <p:sldIdLst>
    <p:sldId id="270" r:id="rId2"/>
    <p:sldId id="273" r:id="rId3"/>
    <p:sldId id="274" r:id="rId4"/>
    <p:sldId id="275" r:id="rId5"/>
    <p:sldId id="258" r:id="rId6"/>
    <p:sldId id="256" r:id="rId7"/>
    <p:sldId id="271" r:id="rId8"/>
    <p:sldId id="259" r:id="rId9"/>
    <p:sldId id="269" r:id="rId10"/>
    <p:sldId id="276" r:id="rId11"/>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E7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5" d="100"/>
          <a:sy n="45" d="100"/>
        </p:scale>
        <p:origin x="66" y="103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5" d="100"/>
          <a:sy n="55" d="100"/>
        </p:scale>
        <p:origin x="-1830"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B354045-410A-4AE2-9FC5-77066D19597A}" type="datetimeFigureOut">
              <a:rPr kumimoji="1" lang="ja-JP" altLang="en-US" smtClean="0"/>
              <a:t>2025/11/7</a:t>
            </a:fld>
            <a:endParaRPr kumimoji="1" lang="ja-JP" altLang="en-US"/>
          </a:p>
        </p:txBody>
      </p:sp>
      <p:sp>
        <p:nvSpPr>
          <p:cNvPr id="4" name="フッター プレースホルダー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2A4EAEB-437B-4EBD-B2B8-C6E4D7E534E7}" type="slidenum">
              <a:rPr kumimoji="1" lang="ja-JP" altLang="en-US" smtClean="0"/>
              <a:t>‹#›</a:t>
            </a:fld>
            <a:endParaRPr kumimoji="1" lang="ja-JP" altLang="en-US"/>
          </a:p>
        </p:txBody>
      </p:sp>
    </p:spTree>
    <p:extLst>
      <p:ext uri="{BB962C8B-B14F-4D97-AF65-F5344CB8AC3E}">
        <p14:creationId xmlns:p14="http://schemas.microsoft.com/office/powerpoint/2010/main" val="264625845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EFB258-89FA-4A5E-AAE4-F03B766E862E}" type="datetimeFigureOut">
              <a:rPr kumimoji="1" lang="ja-JP" altLang="en-US" smtClean="0"/>
              <a:t>2025/11/7</a:t>
            </a:fld>
            <a:endParaRPr kumimoji="1" lang="ja-JP" altLang="en-US"/>
          </a:p>
        </p:txBody>
      </p:sp>
      <p:sp>
        <p:nvSpPr>
          <p:cNvPr id="4" name="スライド イメージ プレースホルダー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AC914F-8D28-4B1A-8029-C6295761C301}" type="slidenum">
              <a:rPr kumimoji="1" lang="ja-JP" altLang="en-US" smtClean="0"/>
              <a:t>‹#›</a:t>
            </a:fld>
            <a:endParaRPr kumimoji="1" lang="ja-JP" altLang="en-US"/>
          </a:p>
        </p:txBody>
      </p:sp>
    </p:spTree>
    <p:extLst>
      <p:ext uri="{BB962C8B-B14F-4D97-AF65-F5344CB8AC3E}">
        <p14:creationId xmlns:p14="http://schemas.microsoft.com/office/powerpoint/2010/main" val="955364780"/>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65AC914F-8D28-4B1A-8029-C6295761C301}" type="slidenum">
              <a:rPr kumimoji="1" lang="ja-JP" altLang="en-US" smtClean="0"/>
              <a:t>7</a:t>
            </a:fld>
            <a:endParaRPr kumimoji="1" lang="ja-JP" altLang="en-US"/>
          </a:p>
        </p:txBody>
      </p:sp>
    </p:spTree>
    <p:extLst>
      <p:ext uri="{BB962C8B-B14F-4D97-AF65-F5344CB8AC3E}">
        <p14:creationId xmlns:p14="http://schemas.microsoft.com/office/powerpoint/2010/main" val="3095854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ja-JP" altLang="en-US"/>
              <a:t>マスター タイトルの書式設定</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37285595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ja-JP" altLang="en-US"/>
              <a:t>マスター タイトルの書式設定</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670173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ja-JP" altLang="en-US"/>
              <a:t>マスター タイトルの書式設定</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1124841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ja-JP" altLang="en-US"/>
              <a:t>マスター タイトルの書式設定</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3074715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648148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33861105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1180560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ja-JP" altLang="en-US"/>
              <a:t>マスター タイトルの書式設定</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10508019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ja-JP" altLang="en-US"/>
              <a:t>マスター タイトルの書式設定</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図を追加</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6" name="Footer Placeholder 5"/>
          <p:cNvSpPr>
            <a:spLocks noGrp="1"/>
          </p:cNvSpPr>
          <p:nvPr>
            <p:ph type="ftr" sz="quarter" idx="11"/>
          </p:nvPr>
        </p:nvSpPr>
        <p:spPr>
          <a:xfrm>
            <a:off x="533400" y="6172200"/>
            <a:ext cx="5811724" cy="365125"/>
          </a:xfrm>
        </p:spPr>
        <p:txBody>
          <a:bodyPr/>
          <a:lstStyle/>
          <a:p>
            <a:endParaRPr kumimoji="1" lang="ja-JP" altLang="en-US"/>
          </a:p>
        </p:txBody>
      </p:sp>
      <p:sp>
        <p:nvSpPr>
          <p:cNvPr id="7" name="Slide Number Placeholder 6"/>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2381890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パノラマ写真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ja-JP" altLang="en-US"/>
              <a:t>マスター タイトルの書式設定</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ja-JP" altLang="en-US"/>
              <a:t>図を追加</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Date Placeholder 2"/>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2957604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とキャプション">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ja-JP" altLang="en-US"/>
              <a:t>マスター タイトルの書式設定</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21515180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用 (キャプション付き)">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ja-JP" altLang="en-US"/>
              <a:t>マスター タイトルの書式設定</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ja-JP" altLang="en-US"/>
              <a:t>マスター テキストの書式設定</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428951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札">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ja-JP" altLang="en-US"/>
              <a:t>マスター タイトルの書式設定</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40494512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引用付きの名札">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ja-JP" altLang="en-US"/>
              <a:t>マスター タイトルの書式設定</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ja-JP" altLang="en-US"/>
              <a:t>マスター テキストの書式設定</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2169819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真または偽">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ja-JP" altLang="en-US"/>
              <a:t>マスター タイトルの書式設定</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ja-JP" altLang="en-US"/>
              <a:t>マスター テキストの書式設定</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2620111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36322733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3568025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E8E6F35D-4BEC-4CA2-85C2-4076F6AE868A}" type="datetimeFigureOut">
              <a:rPr kumimoji="1" lang="ja-JP" altLang="en-US" smtClean="0"/>
              <a:t>2025/11/7</a:t>
            </a:fld>
            <a:endParaRPr kumimoji="1" lang="ja-JP" alt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kumimoji="1" lang="ja-JP" alt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EBD89868-E00D-419D-9946-07B2AAC7BCB5}" type="slidenum">
              <a:rPr kumimoji="1" lang="ja-JP" altLang="en-US" smtClean="0"/>
              <a:t>‹#›</a:t>
            </a:fld>
            <a:endParaRPr kumimoji="1" lang="ja-JP" altLang="en-US"/>
          </a:p>
        </p:txBody>
      </p:sp>
    </p:spTree>
    <p:extLst>
      <p:ext uri="{BB962C8B-B14F-4D97-AF65-F5344CB8AC3E}">
        <p14:creationId xmlns:p14="http://schemas.microsoft.com/office/powerpoint/2010/main" val="1570320495"/>
      </p:ext>
    </p:extLst>
  </p:cSld>
  <p:clrMap bg1="dk1" tx1="lt1" bg2="dk2" tx2="lt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 id="2147483831" r:id="rId17"/>
  </p:sldLayoutIdLst>
  <p:txStyles>
    <p:titleStyle>
      <a:lvl1pPr algn="l" defTabSz="457200" rtl="0" eaLnBrk="1" latinLnBrk="0" hangingPunct="1">
        <a:spcBef>
          <a:spcPct val="0"/>
        </a:spcBef>
        <a:buNone/>
        <a:defRPr kumimoji="1" sz="3200" kern="1200" cap="all">
          <a:ln w="3175" cmpd="sng">
            <a:noFill/>
          </a:ln>
          <a:solidFill>
            <a:schemeClr val="tx1"/>
          </a:solidFill>
          <a:effectLst/>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kumimoji="1"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323528" y="1124744"/>
            <a:ext cx="7916416" cy="936104"/>
          </a:xfrm>
        </p:spPr>
        <p:txBody>
          <a:bodyPr>
            <a:normAutofit/>
          </a:bodyPr>
          <a:lstStyle/>
          <a:p>
            <a:r>
              <a:rPr lang="ja-JP" altLang="en-US" sz="4000" dirty="0">
                <a:solidFill>
                  <a:schemeClr val="accent2"/>
                </a:solidFill>
              </a:rPr>
              <a:t>インフルエンザについて</a:t>
            </a:r>
          </a:p>
        </p:txBody>
      </p:sp>
      <p:sp>
        <p:nvSpPr>
          <p:cNvPr id="3" name="サブタイトル 2"/>
          <p:cNvSpPr>
            <a:spLocks noGrp="1"/>
          </p:cNvSpPr>
          <p:nvPr>
            <p:ph type="subTitle" idx="1"/>
          </p:nvPr>
        </p:nvSpPr>
        <p:spPr>
          <a:xfrm>
            <a:off x="1907704" y="5373216"/>
            <a:ext cx="6768752" cy="792088"/>
          </a:xfrm>
        </p:spPr>
        <p:txBody>
          <a:bodyPr>
            <a:normAutofit fontScale="47500" lnSpcReduction="20000"/>
          </a:bodyPr>
          <a:lstStyle/>
          <a:p>
            <a:pPr algn="l"/>
            <a:endParaRPr lang="en-US" altLang="ja-JP" sz="2000" dirty="0">
              <a:solidFill>
                <a:schemeClr val="tx1"/>
              </a:solidFill>
            </a:endParaRPr>
          </a:p>
          <a:p>
            <a:pPr algn="r"/>
            <a:r>
              <a:rPr lang="ja-JP" altLang="en-US" sz="2400" dirty="0">
                <a:solidFill>
                  <a:schemeClr val="tx1"/>
                </a:solidFill>
              </a:rPr>
              <a:t>　　　　　　　　　　　　　　　　　　　　　　　　　　　　　　　　　　　　　　　　　　　　　　　　　　　　　　　　　　　　　　　　　　　　　　　　　　　　　　　　　　　　　　　　　　　　　　　　　　　　　　　　　　　　　　　　　　　　　　　　</a:t>
            </a:r>
            <a:r>
              <a:rPr lang="ja-JP" altLang="en-US" sz="4600" dirty="0">
                <a:solidFill>
                  <a:schemeClr val="tx1"/>
                </a:solidFill>
              </a:rPr>
              <a:t>資料作成：横平　沙羅</a:t>
            </a:r>
            <a:endParaRPr lang="en-US" altLang="ja-JP" sz="4600" dirty="0">
              <a:solidFill>
                <a:schemeClr val="tx1"/>
              </a:solidFill>
            </a:endParaRPr>
          </a:p>
        </p:txBody>
      </p:sp>
    </p:spTree>
    <p:extLst>
      <p:ext uri="{BB962C8B-B14F-4D97-AF65-F5344CB8AC3E}">
        <p14:creationId xmlns:p14="http://schemas.microsoft.com/office/powerpoint/2010/main" val="1632988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538295" y="65890"/>
            <a:ext cx="6554867" cy="1524000"/>
          </a:xfrm>
        </p:spPr>
        <p:txBody>
          <a:bodyPr/>
          <a:lstStyle/>
          <a:p>
            <a:r>
              <a:rPr lang="ja-JP" altLang="en-US" dirty="0"/>
              <a:t>インフルエンザについて</a:t>
            </a:r>
            <a:endParaRPr kumimoji="1" lang="ja-JP" altLang="en-US" dirty="0"/>
          </a:p>
        </p:txBody>
      </p:sp>
      <p:sp>
        <p:nvSpPr>
          <p:cNvPr id="3" name="コンテンツ プレースホルダー 2"/>
          <p:cNvSpPr>
            <a:spLocks noGrp="1"/>
          </p:cNvSpPr>
          <p:nvPr>
            <p:ph idx="1"/>
          </p:nvPr>
        </p:nvSpPr>
        <p:spPr>
          <a:xfrm>
            <a:off x="683568" y="1268760"/>
            <a:ext cx="6554867" cy="4320480"/>
          </a:xfrm>
        </p:spPr>
        <p:txBody>
          <a:bodyPr>
            <a:normAutofit fontScale="92500" lnSpcReduction="10000"/>
          </a:bodyPr>
          <a:lstStyle/>
          <a:p>
            <a:pPr marL="0" indent="0">
              <a:buNone/>
            </a:pPr>
            <a:r>
              <a:rPr lang="ja-JP" altLang="en-US" sz="1900" dirty="0"/>
              <a:t>＜インフルエンザとは＞</a:t>
            </a:r>
            <a:endParaRPr lang="en-US" altLang="ja-JP" sz="1900" dirty="0"/>
          </a:p>
          <a:p>
            <a:pPr marL="0" indent="0">
              <a:buNone/>
            </a:pPr>
            <a:r>
              <a:rPr lang="ja-JP" altLang="en-US" sz="1900" dirty="0"/>
              <a:t>インフルエンザとは、普通の風邪とは異なり、突然の</a:t>
            </a:r>
            <a:r>
              <a:rPr lang="en-US" altLang="ja-JP" sz="1900" dirty="0"/>
              <a:t>38℃</a:t>
            </a:r>
            <a:r>
              <a:rPr lang="ja-JP" altLang="en-US" sz="1900" dirty="0"/>
              <a:t>以上の高熱やどの他、全身の倦怠感、食欲不振などの「全身症状」が強く現れるのが特徴です。やや遅れて、咳やのどの痛み、鼻汁などの呼吸器症状があらわれ、腰痛や吐き気などの「消化器症状」を訴えることもあります。通常は、</a:t>
            </a:r>
            <a:r>
              <a:rPr lang="en-US" altLang="ja-JP" sz="1900" dirty="0"/>
              <a:t>10</a:t>
            </a:r>
            <a:r>
              <a:rPr lang="ja-JP" altLang="en-US" sz="1900" dirty="0"/>
              <a:t>日前後で症状が落ち着き、治癒します。</a:t>
            </a:r>
            <a:endParaRPr lang="en-US" altLang="ja-JP" sz="1900" dirty="0"/>
          </a:p>
          <a:p>
            <a:pPr marL="0" indent="0">
              <a:buNone/>
            </a:pPr>
            <a:r>
              <a:rPr lang="ja-JP" altLang="en-US" sz="1900" dirty="0"/>
              <a:t>＜通常の風邪との違い＞</a:t>
            </a:r>
          </a:p>
          <a:p>
            <a:pPr marL="0" indent="0">
              <a:buNone/>
            </a:pPr>
            <a:r>
              <a:rPr lang="ja-JP" altLang="en-US" sz="1900" dirty="0"/>
              <a:t>普通の風邪は</a:t>
            </a:r>
            <a:r>
              <a:rPr lang="en-US" altLang="ja-JP" sz="1900" dirty="0"/>
              <a:t>1</a:t>
            </a:r>
            <a:r>
              <a:rPr lang="ja-JP" altLang="en-US" sz="1900" dirty="0"/>
              <a:t>年を通じて見られるが、インフルエンザは季節性を示し、日本では例年</a:t>
            </a:r>
            <a:r>
              <a:rPr lang="en-US" altLang="ja-JP" sz="1900" dirty="0"/>
              <a:t>11</a:t>
            </a:r>
            <a:r>
              <a:rPr lang="ja-JP" altLang="en-US" sz="1900" dirty="0"/>
              <a:t>月～</a:t>
            </a:r>
            <a:r>
              <a:rPr lang="en-US" altLang="ja-JP" sz="1900" dirty="0"/>
              <a:t>12</a:t>
            </a:r>
            <a:r>
              <a:rPr lang="ja-JP" altLang="en-US" sz="1900" dirty="0"/>
              <a:t>月頃に流行が始まり、</a:t>
            </a:r>
            <a:r>
              <a:rPr lang="en-US" altLang="ja-JP" sz="1900" dirty="0"/>
              <a:t>1</a:t>
            </a:r>
            <a:r>
              <a:rPr lang="ja-JP" altLang="en-US" sz="1900" dirty="0"/>
              <a:t>月～</a:t>
            </a:r>
            <a:r>
              <a:rPr lang="en-US" altLang="ja-JP" sz="1900" dirty="0"/>
              <a:t>3</a:t>
            </a:r>
            <a:r>
              <a:rPr lang="ja-JP" altLang="en-US" sz="1900" dirty="0"/>
              <a:t>月にピークを迎えます。風邪の多くは、発症後の経過が緩やかで発熱軽度。インフルエンザは</a:t>
            </a:r>
          </a:p>
          <a:p>
            <a:pPr marL="0" indent="0">
              <a:buNone/>
            </a:pPr>
            <a:r>
              <a:rPr lang="ja-JP" altLang="en-US" sz="1900" dirty="0"/>
              <a:t>高熱を伴って急激に発症。肺炎や脳炎など合併して重症化することがある。</a:t>
            </a:r>
          </a:p>
          <a:p>
            <a:endParaRPr kumimoji="1" lang="ja-JP" altLang="en-US" b="1" dirty="0"/>
          </a:p>
        </p:txBody>
      </p:sp>
    </p:spTree>
    <p:extLst>
      <p:ext uri="{BB962C8B-B14F-4D97-AF65-F5344CB8AC3E}">
        <p14:creationId xmlns:p14="http://schemas.microsoft.com/office/powerpoint/2010/main" val="2002888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259632" y="-675456"/>
            <a:ext cx="6410851" cy="3528392"/>
          </a:xfrm>
        </p:spPr>
        <p:txBody>
          <a:bodyPr/>
          <a:lstStyle/>
          <a:p>
            <a:r>
              <a:rPr kumimoji="1" lang="ja-JP" altLang="en-US" dirty="0">
                <a:solidFill>
                  <a:schemeClr val="accent1"/>
                </a:solidFill>
              </a:rPr>
              <a:t>症状を改善するには</a:t>
            </a:r>
            <a:br>
              <a:rPr kumimoji="1" lang="en-US" altLang="ja-JP" dirty="0">
                <a:solidFill>
                  <a:schemeClr val="accent1"/>
                </a:solidFill>
              </a:rPr>
            </a:br>
            <a:endParaRPr kumimoji="1" lang="ja-JP" altLang="en-US" dirty="0">
              <a:solidFill>
                <a:schemeClr val="accent1"/>
              </a:solidFill>
            </a:endParaRPr>
          </a:p>
        </p:txBody>
      </p:sp>
      <p:sp>
        <p:nvSpPr>
          <p:cNvPr id="3" name="コンテンツ プレースホルダー 2"/>
          <p:cNvSpPr>
            <a:spLocks noGrp="1"/>
          </p:cNvSpPr>
          <p:nvPr>
            <p:ph idx="1"/>
          </p:nvPr>
        </p:nvSpPr>
        <p:spPr>
          <a:xfrm>
            <a:off x="683568" y="1700808"/>
            <a:ext cx="6554867" cy="4104456"/>
          </a:xfrm>
        </p:spPr>
        <p:txBody>
          <a:bodyPr>
            <a:normAutofit fontScale="92500"/>
          </a:bodyPr>
          <a:lstStyle/>
          <a:p>
            <a:pPr marL="0" indent="0">
              <a:buNone/>
            </a:pPr>
            <a:endParaRPr lang="en-US" altLang="ja-JP" dirty="0"/>
          </a:p>
          <a:p>
            <a:pPr marL="0" indent="0">
              <a:buNone/>
            </a:pPr>
            <a:r>
              <a:rPr kumimoji="1" lang="ja-JP" altLang="en-US" sz="1900" dirty="0"/>
              <a:t>インフルエンザの症状を改善するには、体内にいる</a:t>
            </a:r>
            <a:endParaRPr kumimoji="1" lang="en-US" altLang="ja-JP" sz="1900" dirty="0"/>
          </a:p>
          <a:p>
            <a:pPr marL="0" indent="0">
              <a:buNone/>
            </a:pPr>
            <a:r>
              <a:rPr lang="ja-JP" altLang="en-US" sz="1900" dirty="0"/>
              <a:t>インフルエンザの増殖を防ぐ「抗インフルエンザウイルス薬」の服用が有効です。</a:t>
            </a:r>
            <a:endParaRPr lang="en-US" altLang="ja-JP" sz="1900" dirty="0"/>
          </a:p>
          <a:p>
            <a:pPr marL="0" indent="0">
              <a:buNone/>
            </a:pPr>
            <a:r>
              <a:rPr kumimoji="1" lang="ja-JP" altLang="en-US" sz="1900" dirty="0"/>
              <a:t>抗インフルエンザウイルス薬を発症後すぐに服用を開始すると服用しない場合と比べて発熱期間が</a:t>
            </a:r>
            <a:r>
              <a:rPr kumimoji="1" lang="en-US" altLang="ja-JP" sz="1900" dirty="0"/>
              <a:t>1</a:t>
            </a:r>
            <a:r>
              <a:rPr kumimoji="1" lang="ja-JP" altLang="en-US" sz="1900" dirty="0"/>
              <a:t>～</a:t>
            </a:r>
            <a:r>
              <a:rPr kumimoji="1" lang="en-US" altLang="ja-JP" sz="1900" dirty="0"/>
              <a:t>2</a:t>
            </a:r>
            <a:r>
              <a:rPr kumimoji="1" lang="ja-JP" altLang="en-US" sz="1900" dirty="0"/>
              <a:t>日短縮され、ウイルス排泄量が減少し、症状が徐々に改善されていきます。</a:t>
            </a:r>
            <a:endParaRPr kumimoji="1" lang="en-US" altLang="ja-JP" sz="1900" dirty="0"/>
          </a:p>
          <a:p>
            <a:pPr marL="0" indent="0">
              <a:buNone/>
            </a:pPr>
            <a:r>
              <a:rPr lang="ja-JP" altLang="en-US" sz="1900" dirty="0"/>
              <a:t>しかし、お薬を服用して発熱が下がっても、体内のウイルスがすぐにいなくなるわけではありません。途中で服用をやめることで、体内に残っているウイルスが周りの人に感染する可能性があります。熱が下がった後も、お薬をきちんと使い切り、最低限</a:t>
            </a:r>
            <a:r>
              <a:rPr lang="en-US" altLang="ja-JP" sz="1900" dirty="0"/>
              <a:t>2</a:t>
            </a:r>
            <a:r>
              <a:rPr lang="ja-JP" altLang="en-US" sz="1900" dirty="0"/>
              <a:t>日間は自宅療養しましょう。</a:t>
            </a:r>
            <a:endParaRPr kumimoji="1" lang="en-US" altLang="ja-JP" sz="1900" dirty="0"/>
          </a:p>
          <a:p>
            <a:pPr marL="0" indent="0">
              <a:buNone/>
            </a:pPr>
            <a:endParaRPr lang="en-US" altLang="ja-JP" dirty="0"/>
          </a:p>
          <a:p>
            <a:pPr marL="0" indent="0">
              <a:buNone/>
            </a:pPr>
            <a:endParaRPr kumimoji="1" lang="en-US" altLang="ja-JP" dirty="0"/>
          </a:p>
          <a:p>
            <a:pPr marL="0" indent="0">
              <a:buNone/>
            </a:pPr>
            <a:endParaRPr kumimoji="1" lang="ja-JP" altLang="en-US" dirty="0"/>
          </a:p>
        </p:txBody>
      </p:sp>
    </p:spTree>
    <p:extLst>
      <p:ext uri="{BB962C8B-B14F-4D97-AF65-F5344CB8AC3E}">
        <p14:creationId xmlns:p14="http://schemas.microsoft.com/office/powerpoint/2010/main" val="4143949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83568" y="317376"/>
            <a:ext cx="6554867" cy="1095400"/>
          </a:xfrm>
        </p:spPr>
        <p:txBody>
          <a:bodyPr>
            <a:normAutofit/>
          </a:bodyPr>
          <a:lstStyle/>
          <a:p>
            <a:r>
              <a:rPr kumimoji="1" lang="ja-JP" altLang="en-US" dirty="0"/>
              <a:t>インフルエンザの種類</a:t>
            </a:r>
          </a:p>
        </p:txBody>
      </p:sp>
      <p:sp>
        <p:nvSpPr>
          <p:cNvPr id="3" name="コンテンツ プレースホルダー 2"/>
          <p:cNvSpPr>
            <a:spLocks noGrp="1"/>
          </p:cNvSpPr>
          <p:nvPr>
            <p:ph idx="1"/>
          </p:nvPr>
        </p:nvSpPr>
        <p:spPr>
          <a:xfrm>
            <a:off x="539552" y="1196752"/>
            <a:ext cx="6554867" cy="4464496"/>
          </a:xfrm>
        </p:spPr>
        <p:txBody>
          <a:bodyPr>
            <a:normAutofit/>
          </a:bodyPr>
          <a:lstStyle/>
          <a:p>
            <a:pPr marL="0" indent="0">
              <a:buNone/>
            </a:pPr>
            <a:r>
              <a:rPr kumimoji="1" lang="ja-JP" altLang="en-US" dirty="0"/>
              <a:t>　</a:t>
            </a:r>
            <a:r>
              <a:rPr kumimoji="1" lang="en-US" altLang="ja-JP" sz="1800" dirty="0"/>
              <a:t>A</a:t>
            </a:r>
            <a:r>
              <a:rPr kumimoji="1" lang="ja-JP" altLang="en-US" sz="1800" dirty="0"/>
              <a:t>型</a:t>
            </a:r>
            <a:endParaRPr kumimoji="1" lang="en-US" altLang="ja-JP" sz="1800" dirty="0"/>
          </a:p>
          <a:p>
            <a:pPr marL="0" indent="0">
              <a:buNone/>
            </a:pPr>
            <a:r>
              <a:rPr lang="ja-JP" altLang="en-US" sz="1800" dirty="0"/>
              <a:t>・最も流行することが多く、症状が重くなる傾向があります。</a:t>
            </a:r>
            <a:endParaRPr lang="en-US" altLang="ja-JP" sz="1800" dirty="0"/>
          </a:p>
          <a:p>
            <a:pPr marL="0" indent="0">
              <a:buNone/>
            </a:pPr>
            <a:r>
              <a:rPr lang="ja-JP" altLang="en-US" sz="1800" dirty="0"/>
              <a:t>　</a:t>
            </a:r>
            <a:r>
              <a:rPr lang="en-US" altLang="ja-JP" sz="1800" dirty="0"/>
              <a:t>B</a:t>
            </a:r>
            <a:r>
              <a:rPr lang="ja-JP" altLang="en-US" sz="1800" dirty="0"/>
              <a:t>型</a:t>
            </a:r>
            <a:endParaRPr lang="en-US" altLang="ja-JP" sz="1800" dirty="0"/>
          </a:p>
          <a:p>
            <a:pPr marL="0" indent="0">
              <a:buNone/>
            </a:pPr>
            <a:r>
              <a:rPr kumimoji="1" lang="ja-JP" altLang="en-US" sz="1800" dirty="0"/>
              <a:t>・</a:t>
            </a:r>
            <a:r>
              <a:rPr kumimoji="1" lang="en-US" altLang="ja-JP" sz="1800" dirty="0"/>
              <a:t>A</a:t>
            </a:r>
            <a:r>
              <a:rPr kumimoji="1" lang="ja-JP" altLang="en-US" sz="1800" dirty="0"/>
              <a:t>型と同様に季節性の流行を引き起こします。</a:t>
            </a:r>
            <a:endParaRPr kumimoji="1" lang="en-US" altLang="ja-JP" sz="1800" dirty="0"/>
          </a:p>
          <a:p>
            <a:pPr marL="0" indent="0">
              <a:buNone/>
            </a:pPr>
            <a:r>
              <a:rPr lang="ja-JP" altLang="en-US" sz="1800" dirty="0"/>
              <a:t>・</a:t>
            </a:r>
            <a:r>
              <a:rPr lang="en-US" altLang="ja-JP" sz="1800" dirty="0"/>
              <a:t>A</a:t>
            </a:r>
            <a:r>
              <a:rPr lang="ja-JP" altLang="en-US" sz="1800" dirty="0"/>
              <a:t>型と比べると症状が軽症なことが多いとされますが、</a:t>
            </a:r>
            <a:endParaRPr lang="en-US" altLang="ja-JP" sz="1800" dirty="0"/>
          </a:p>
          <a:p>
            <a:pPr marL="0" indent="0">
              <a:buNone/>
            </a:pPr>
            <a:r>
              <a:rPr kumimoji="1" lang="ja-JP" altLang="en-US" sz="1800" dirty="0"/>
              <a:t>重症化する可能性もあります。</a:t>
            </a:r>
            <a:endParaRPr kumimoji="1" lang="en-US" altLang="ja-JP" sz="1800" dirty="0"/>
          </a:p>
          <a:p>
            <a:pPr marL="0" indent="0">
              <a:buNone/>
            </a:pPr>
            <a:r>
              <a:rPr lang="ja-JP" altLang="en-US" sz="1800" dirty="0"/>
              <a:t>　</a:t>
            </a:r>
            <a:r>
              <a:rPr lang="en-US" altLang="ja-JP" sz="1800" dirty="0"/>
              <a:t>C</a:t>
            </a:r>
            <a:r>
              <a:rPr lang="ja-JP" altLang="en-US" sz="1800" dirty="0"/>
              <a:t>型</a:t>
            </a:r>
            <a:endParaRPr lang="en-US" altLang="ja-JP" sz="1800" dirty="0"/>
          </a:p>
          <a:p>
            <a:pPr marL="0" indent="0">
              <a:buNone/>
            </a:pPr>
            <a:r>
              <a:rPr kumimoji="1" lang="ja-JP" altLang="en-US" sz="1800" dirty="0"/>
              <a:t>・</a:t>
            </a:r>
            <a:r>
              <a:rPr kumimoji="1" lang="en-US" altLang="ja-JP" sz="1800" dirty="0"/>
              <a:t>A</a:t>
            </a:r>
            <a:r>
              <a:rPr kumimoji="1" lang="ja-JP" altLang="en-US" sz="1800" dirty="0"/>
              <a:t>型や</a:t>
            </a:r>
            <a:r>
              <a:rPr kumimoji="1" lang="en-US" altLang="ja-JP" sz="1800" dirty="0"/>
              <a:t>B</a:t>
            </a:r>
            <a:r>
              <a:rPr kumimoji="1" lang="ja-JP" altLang="en-US" sz="1800" dirty="0"/>
              <a:t>型と比べて流行は少なく、症状も軽い傾向があります。</a:t>
            </a:r>
            <a:r>
              <a:rPr lang="ja-JP" altLang="en-US" sz="1800" dirty="0"/>
              <a:t>発熱が少ないか、風邪のような軽い症状で済むことが多い</a:t>
            </a:r>
            <a:endParaRPr kumimoji="1" lang="en-US" altLang="ja-JP" sz="1800" dirty="0"/>
          </a:p>
        </p:txBody>
      </p:sp>
    </p:spTree>
    <p:extLst>
      <p:ext uri="{BB962C8B-B14F-4D97-AF65-F5344CB8AC3E}">
        <p14:creationId xmlns:p14="http://schemas.microsoft.com/office/powerpoint/2010/main" val="2342722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437716" y="301217"/>
            <a:ext cx="7772400" cy="936105"/>
          </a:xfrm>
        </p:spPr>
        <p:txBody>
          <a:bodyPr/>
          <a:lstStyle/>
          <a:p>
            <a:pPr algn="ctr"/>
            <a:r>
              <a:rPr kumimoji="1" lang="ja-JP" altLang="en-US" sz="3600" u="sng" dirty="0">
                <a:solidFill>
                  <a:schemeClr val="accent1"/>
                </a:solidFill>
              </a:rPr>
              <a:t>インフルエンザウイルスの感染経路</a:t>
            </a:r>
          </a:p>
        </p:txBody>
      </p:sp>
      <p:sp>
        <p:nvSpPr>
          <p:cNvPr id="3" name="サブタイトル 2"/>
          <p:cNvSpPr>
            <a:spLocks noGrp="1"/>
          </p:cNvSpPr>
          <p:nvPr>
            <p:ph type="subTitle" idx="1"/>
          </p:nvPr>
        </p:nvSpPr>
        <p:spPr>
          <a:xfrm>
            <a:off x="255464" y="1412776"/>
            <a:ext cx="8136904" cy="5893893"/>
          </a:xfrm>
        </p:spPr>
        <p:txBody>
          <a:bodyPr>
            <a:noAutofit/>
          </a:bodyPr>
          <a:lstStyle/>
          <a:p>
            <a:pPr algn="l"/>
            <a:endParaRPr lang="en-US" altLang="ja-JP" sz="1800" dirty="0">
              <a:latin typeface="+mj-ea"/>
            </a:endParaRPr>
          </a:p>
          <a:p>
            <a:pPr algn="l"/>
            <a:r>
              <a:rPr kumimoji="1" lang="ja-JP" altLang="en-US" sz="1600" dirty="0">
                <a:latin typeface="+mj-ea"/>
              </a:rPr>
              <a:t>インフルエンザウイルスの感染対経路は、飛沫感染と接触感染の</a:t>
            </a:r>
            <a:r>
              <a:rPr kumimoji="1" lang="en-US" altLang="ja-JP" sz="1600" dirty="0">
                <a:latin typeface="+mj-ea"/>
              </a:rPr>
              <a:t>2</a:t>
            </a:r>
            <a:r>
              <a:rPr kumimoji="1" lang="ja-JP" altLang="en-US" sz="1600" dirty="0">
                <a:latin typeface="+mj-ea"/>
              </a:rPr>
              <a:t>つがあります。</a:t>
            </a:r>
            <a:endParaRPr kumimoji="1" lang="en-US" altLang="ja-JP" sz="1600" dirty="0">
              <a:latin typeface="+mj-ea"/>
            </a:endParaRPr>
          </a:p>
          <a:p>
            <a:pPr algn="l"/>
            <a:r>
              <a:rPr lang="ja-JP" altLang="en-US" sz="1600" dirty="0">
                <a:latin typeface="+mj-ea"/>
              </a:rPr>
              <a:t>飛沫感染：感染者のくしゃみや咳などの飛沫と一緒にウイルスが放出</a:t>
            </a:r>
            <a:endParaRPr lang="en-US" altLang="ja-JP" sz="1600" dirty="0">
              <a:latin typeface="+mj-ea"/>
            </a:endParaRPr>
          </a:p>
          <a:p>
            <a:pPr algn="l"/>
            <a:r>
              <a:rPr lang="ja-JP" altLang="en-US" sz="1600" dirty="0">
                <a:latin typeface="+mj-ea"/>
              </a:rPr>
              <a:t>　　　　　別の人がそのウイルスを鼻や口から吸込み感染</a:t>
            </a:r>
            <a:endParaRPr lang="en-US" altLang="ja-JP" sz="1600" dirty="0">
              <a:latin typeface="+mj-ea"/>
            </a:endParaRPr>
          </a:p>
          <a:p>
            <a:pPr algn="l"/>
            <a:r>
              <a:rPr lang="ja-JP" altLang="en-US" sz="1600" dirty="0">
                <a:latin typeface="+mj-ea"/>
              </a:rPr>
              <a:t>主な感染場所：学校や職場などの人が多く集まる場所</a:t>
            </a:r>
            <a:endParaRPr lang="en-US" altLang="ja-JP" sz="1600" dirty="0">
              <a:latin typeface="+mj-ea"/>
            </a:endParaRPr>
          </a:p>
          <a:p>
            <a:pPr algn="l"/>
            <a:endParaRPr lang="en-US" altLang="ja-JP" sz="1600" dirty="0">
              <a:latin typeface="+mj-ea"/>
            </a:endParaRPr>
          </a:p>
          <a:p>
            <a:pPr algn="l"/>
            <a:r>
              <a:rPr lang="ja-JP" altLang="en-US" sz="1600" dirty="0">
                <a:latin typeface="+mj-ea"/>
              </a:rPr>
              <a:t>接触感染：感染者がくしゃみや咳を手で押えた手で周りの物に触れてウイルスが付く</a:t>
            </a:r>
            <a:endParaRPr lang="en-US" altLang="ja-JP" sz="1600" dirty="0">
              <a:latin typeface="+mj-ea"/>
            </a:endParaRPr>
          </a:p>
          <a:p>
            <a:r>
              <a:rPr lang="ja-JP" altLang="en-US" sz="1600" dirty="0">
                <a:latin typeface="+mj-ea"/>
              </a:rPr>
              <a:t>　　　　　別の人がその物に触ってウイルスが手に付着、その手で口や鼻を触って感染</a:t>
            </a:r>
            <a:endParaRPr lang="en-US" altLang="ja-JP" sz="1600" dirty="0">
              <a:latin typeface="+mj-ea"/>
            </a:endParaRPr>
          </a:p>
          <a:p>
            <a:r>
              <a:rPr lang="ja-JP" altLang="en-US" sz="1600" dirty="0">
                <a:latin typeface="+mj-ea"/>
              </a:rPr>
              <a:t>主な感染場所：電車やバスのつり革、ドアノブ、スイッチなど</a:t>
            </a:r>
            <a:endParaRPr lang="en-US" altLang="ja-JP" sz="1600" dirty="0">
              <a:latin typeface="+mj-ea"/>
            </a:endParaRPr>
          </a:p>
          <a:p>
            <a:r>
              <a:rPr lang="ja-JP" altLang="en-US" sz="1600" dirty="0">
                <a:latin typeface="+mj-ea"/>
              </a:rPr>
              <a:t>　　　　　　　　　　　　　　　　　</a:t>
            </a:r>
            <a:endParaRPr lang="en-US" altLang="ja-JP" sz="1600" dirty="0">
              <a:latin typeface="+mj-ea"/>
            </a:endParaRPr>
          </a:p>
        </p:txBody>
      </p:sp>
    </p:spTree>
    <p:extLst>
      <p:ext uri="{BB962C8B-B14F-4D97-AF65-F5344CB8AC3E}">
        <p14:creationId xmlns:p14="http://schemas.microsoft.com/office/powerpoint/2010/main" val="3136406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3568" y="548680"/>
            <a:ext cx="7344816" cy="720080"/>
          </a:xfrm>
        </p:spPr>
        <p:txBody>
          <a:bodyPr>
            <a:normAutofit/>
          </a:bodyPr>
          <a:lstStyle/>
          <a:p>
            <a:pPr algn="l"/>
            <a:r>
              <a:rPr lang="ja-JP" altLang="en-US" sz="3200" dirty="0"/>
              <a:t>今年のインフルエンザの流行傾向</a:t>
            </a:r>
          </a:p>
        </p:txBody>
      </p:sp>
      <p:sp>
        <p:nvSpPr>
          <p:cNvPr id="3" name="サブタイトル 2"/>
          <p:cNvSpPr>
            <a:spLocks noGrp="1"/>
          </p:cNvSpPr>
          <p:nvPr>
            <p:ph type="subTitle" idx="1"/>
          </p:nvPr>
        </p:nvSpPr>
        <p:spPr>
          <a:xfrm>
            <a:off x="251520" y="1628800"/>
            <a:ext cx="7992888" cy="5583122"/>
          </a:xfrm>
        </p:spPr>
        <p:txBody>
          <a:bodyPr>
            <a:normAutofit/>
          </a:bodyPr>
          <a:lstStyle/>
          <a:p>
            <a:r>
              <a:rPr lang="ja-JP" altLang="en-US" sz="1800" dirty="0">
                <a:solidFill>
                  <a:schemeClr val="tx1"/>
                </a:solidFill>
              </a:rPr>
              <a:t>全国的にインフルエンザの流行シーズンに入っており、</a:t>
            </a:r>
            <a:r>
              <a:rPr lang="en-US" altLang="ja-JP" sz="1800" dirty="0">
                <a:solidFill>
                  <a:schemeClr val="tx1"/>
                </a:solidFill>
              </a:rPr>
              <a:t>2025-2026</a:t>
            </a:r>
            <a:r>
              <a:rPr lang="ja-JP" altLang="en-US" sz="1800" dirty="0">
                <a:solidFill>
                  <a:schemeClr val="tx1"/>
                </a:solidFill>
              </a:rPr>
              <a:t>年シーズン開始後、定点医療機関あたりの患者報告数が流行開始の目安である</a:t>
            </a:r>
            <a:r>
              <a:rPr lang="en-US" altLang="ja-JP" sz="1800" dirty="0">
                <a:solidFill>
                  <a:schemeClr val="tx1"/>
                </a:solidFill>
              </a:rPr>
              <a:t>1</a:t>
            </a:r>
            <a:r>
              <a:rPr lang="ja-JP" altLang="en-US" sz="1800" dirty="0">
                <a:solidFill>
                  <a:schemeClr val="tx1"/>
                </a:solidFill>
              </a:rPr>
              <a:t>人を上回っています。</a:t>
            </a:r>
            <a:endParaRPr lang="en-US" altLang="ja-JP" sz="1800" dirty="0">
              <a:solidFill>
                <a:schemeClr val="tx1"/>
              </a:solidFill>
            </a:endParaRPr>
          </a:p>
          <a:p>
            <a:r>
              <a:rPr lang="ja-JP" altLang="en-US" sz="1800" dirty="0">
                <a:solidFill>
                  <a:schemeClr val="tx1"/>
                </a:solidFill>
              </a:rPr>
              <a:t>特に沖縄、九州、首都圏で患者数が多く報告されており、</a:t>
            </a:r>
            <a:endParaRPr lang="en-US" altLang="ja-JP" sz="1800" dirty="0">
              <a:solidFill>
                <a:schemeClr val="tx1"/>
              </a:solidFill>
            </a:endParaRPr>
          </a:p>
          <a:p>
            <a:r>
              <a:rPr lang="ja-JP" altLang="en-US" sz="1800" dirty="0">
                <a:solidFill>
                  <a:schemeClr val="tx1"/>
                </a:solidFill>
              </a:rPr>
              <a:t>青森県内も令和</a:t>
            </a:r>
            <a:r>
              <a:rPr lang="en-US" altLang="ja-JP" sz="1800" dirty="0">
                <a:solidFill>
                  <a:schemeClr val="tx1"/>
                </a:solidFill>
              </a:rPr>
              <a:t>7</a:t>
            </a:r>
            <a:r>
              <a:rPr lang="ja-JP" altLang="en-US" sz="1800" dirty="0">
                <a:solidFill>
                  <a:schemeClr val="tx1"/>
                </a:solidFill>
              </a:rPr>
              <a:t>年の８</a:t>
            </a:r>
            <a:r>
              <a:rPr lang="en-US" altLang="ja-JP" sz="1800" dirty="0">
                <a:solidFill>
                  <a:schemeClr val="tx1"/>
                </a:solidFill>
              </a:rPr>
              <a:t>/</a:t>
            </a:r>
            <a:r>
              <a:rPr lang="ja-JP" altLang="en-US" sz="1800" dirty="0">
                <a:solidFill>
                  <a:schemeClr val="tx1"/>
                </a:solidFill>
              </a:rPr>
              <a:t>２５～</a:t>
            </a:r>
            <a:r>
              <a:rPr lang="en-US" altLang="ja-JP" sz="1800" dirty="0">
                <a:solidFill>
                  <a:schemeClr val="tx1"/>
                </a:solidFill>
              </a:rPr>
              <a:t>8/31</a:t>
            </a:r>
            <a:r>
              <a:rPr lang="ja-JP" altLang="en-US" sz="1800" dirty="0">
                <a:solidFill>
                  <a:schemeClr val="tx1"/>
                </a:solidFill>
              </a:rPr>
              <a:t>の定点あたりの報告数が</a:t>
            </a:r>
            <a:r>
              <a:rPr lang="en-US" altLang="ja-JP" sz="1800" dirty="0">
                <a:solidFill>
                  <a:schemeClr val="tx1"/>
                </a:solidFill>
              </a:rPr>
              <a:t>1.23</a:t>
            </a:r>
            <a:r>
              <a:rPr lang="ja-JP" altLang="en-US" sz="1800" dirty="0">
                <a:solidFill>
                  <a:schemeClr val="tx1"/>
                </a:solidFill>
              </a:rPr>
              <a:t>となり流行入りしました。　　                                                                                            インフルエンザワクチンは、接種から効果がでるまで</a:t>
            </a:r>
            <a:r>
              <a:rPr lang="en-US" altLang="ja-JP" sz="1800" dirty="0">
                <a:solidFill>
                  <a:schemeClr val="tx1"/>
                </a:solidFill>
              </a:rPr>
              <a:t>2</a:t>
            </a:r>
            <a:r>
              <a:rPr lang="ja-JP" altLang="en-US" sz="1800" dirty="0">
                <a:solidFill>
                  <a:schemeClr val="tx1"/>
                </a:solidFill>
              </a:rPr>
              <a:t>週間前後かかるため、流行が始まる前に受けるようにしましょう。</a:t>
            </a:r>
          </a:p>
          <a:p>
            <a:r>
              <a:rPr lang="ja-JP" altLang="en-US" sz="1800" dirty="0">
                <a:solidFill>
                  <a:schemeClr val="tx1"/>
                </a:solidFill>
              </a:rPr>
              <a:t>                                                                                                       　　</a:t>
            </a:r>
            <a:r>
              <a:rPr lang="ja-JP" altLang="en-US" dirty="0">
                <a:solidFill>
                  <a:schemeClr val="tx1"/>
                </a:solidFill>
              </a:rPr>
              <a:t>　　　</a:t>
            </a:r>
            <a:r>
              <a:rPr lang="ja-JP" altLang="en-US" sz="2200" dirty="0">
                <a:solidFill>
                  <a:schemeClr val="tx1"/>
                </a:solidFill>
              </a:rPr>
              <a:t>　</a:t>
            </a:r>
            <a:r>
              <a:rPr lang="ja-JP" altLang="en-US" sz="2400" dirty="0">
                <a:solidFill>
                  <a:schemeClr val="tx1"/>
                </a:solidFill>
              </a:rPr>
              <a:t>　　　　　　　　　　　　　　　　　　　　　　　　　　　　　　　　　　　　　　　　　　　　　　　　　　　　　　　　　　　　　　　　　　　　　　　　　　　　　　　　　　　　　　　　　　　　　　　　　　　　　　</a:t>
            </a:r>
            <a:endParaRPr lang="en-US" altLang="ja-JP" sz="2400" dirty="0">
              <a:solidFill>
                <a:schemeClr val="tx1"/>
              </a:solidFill>
            </a:endParaRPr>
          </a:p>
        </p:txBody>
      </p:sp>
    </p:spTree>
    <p:extLst>
      <p:ext uri="{BB962C8B-B14F-4D97-AF65-F5344CB8AC3E}">
        <p14:creationId xmlns:p14="http://schemas.microsoft.com/office/powerpoint/2010/main" val="2036553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899592" y="692696"/>
            <a:ext cx="7776864" cy="613852"/>
          </a:xfrm>
        </p:spPr>
        <p:txBody>
          <a:bodyPr>
            <a:normAutofit fontScale="90000"/>
          </a:bodyPr>
          <a:lstStyle/>
          <a:p>
            <a:r>
              <a:rPr kumimoji="1" lang="ja-JP" altLang="en-US" sz="3600" dirty="0">
                <a:solidFill>
                  <a:schemeClr val="accent2"/>
                </a:solidFill>
              </a:rPr>
              <a:t>感染対策・予防について</a:t>
            </a:r>
            <a:br>
              <a:rPr kumimoji="1" lang="en-US" altLang="ja-JP" sz="3600" dirty="0">
                <a:solidFill>
                  <a:schemeClr val="accent2"/>
                </a:solidFill>
              </a:rPr>
            </a:br>
            <a:endParaRPr kumimoji="1" lang="ja-JP" altLang="en-US" sz="3600" dirty="0">
              <a:solidFill>
                <a:schemeClr val="accent2"/>
              </a:solidFill>
            </a:endParaRPr>
          </a:p>
        </p:txBody>
      </p:sp>
      <p:sp>
        <p:nvSpPr>
          <p:cNvPr id="4" name="コンテンツ プレースホルダー 3"/>
          <p:cNvSpPr>
            <a:spLocks noGrp="1"/>
          </p:cNvSpPr>
          <p:nvPr>
            <p:ph idx="1"/>
          </p:nvPr>
        </p:nvSpPr>
        <p:spPr>
          <a:xfrm>
            <a:off x="539552" y="1340768"/>
            <a:ext cx="6554867" cy="4464496"/>
          </a:xfrm>
        </p:spPr>
        <p:txBody>
          <a:bodyPr>
            <a:noAutofit/>
          </a:bodyPr>
          <a:lstStyle/>
          <a:p>
            <a:pPr marL="0" indent="0">
              <a:buNone/>
            </a:pPr>
            <a:r>
              <a:rPr kumimoji="1" lang="en-US" altLang="ja-JP" sz="1800" dirty="0"/>
              <a:t>(1)</a:t>
            </a:r>
            <a:r>
              <a:rPr kumimoji="1" lang="ja-JP" altLang="en-US" sz="1800" dirty="0"/>
              <a:t>正しい手洗い</a:t>
            </a:r>
            <a:endParaRPr kumimoji="1" lang="en-US" altLang="ja-JP" sz="1800" dirty="0"/>
          </a:p>
          <a:p>
            <a:pPr marL="0" indent="0">
              <a:buNone/>
            </a:pPr>
            <a:r>
              <a:rPr lang="ja-JP" altLang="en-US" sz="1800" dirty="0"/>
              <a:t>帰宅後や調理前後、食事前などに石鹼で</a:t>
            </a:r>
            <a:r>
              <a:rPr lang="en-US" altLang="ja-JP" sz="1800" dirty="0"/>
              <a:t>30</a:t>
            </a:r>
            <a:r>
              <a:rPr lang="ja-JP" altLang="en-US" sz="1800" dirty="0"/>
              <a:t>秒以上かけて丁寧に手を洗い、消毒液も活用します。</a:t>
            </a:r>
            <a:endParaRPr lang="en-US" altLang="ja-JP" sz="1800" dirty="0"/>
          </a:p>
          <a:p>
            <a:pPr marL="0" indent="0">
              <a:buNone/>
            </a:pPr>
            <a:r>
              <a:rPr kumimoji="1" lang="en-US" altLang="ja-JP" sz="1800" dirty="0"/>
              <a:t>(2)</a:t>
            </a:r>
            <a:r>
              <a:rPr kumimoji="1" lang="ja-JP" altLang="en-US" sz="1800" dirty="0"/>
              <a:t>マスクの着用</a:t>
            </a:r>
            <a:endParaRPr kumimoji="1" lang="en-US" altLang="ja-JP" sz="1800" dirty="0"/>
          </a:p>
          <a:p>
            <a:pPr marL="0" indent="0">
              <a:buNone/>
            </a:pPr>
            <a:r>
              <a:rPr lang="ja-JP" altLang="en-US" sz="1800" dirty="0"/>
              <a:t>人混みではマスクを着用し、感染経路を断ちます。また、咳やくしゃみをする際は、ティッシュやハンカチで口と鼻を覆い、顔を背けます。</a:t>
            </a:r>
            <a:endParaRPr lang="en-US" altLang="ja-JP" sz="1800" dirty="0"/>
          </a:p>
          <a:p>
            <a:pPr marL="0" indent="0">
              <a:buNone/>
            </a:pPr>
            <a:r>
              <a:rPr kumimoji="1" lang="en-US" altLang="ja-JP" sz="1800" dirty="0"/>
              <a:t>(3)</a:t>
            </a:r>
            <a:r>
              <a:rPr kumimoji="1" lang="ja-JP" altLang="en-US" sz="1800" dirty="0"/>
              <a:t>咳エチケット</a:t>
            </a:r>
            <a:endParaRPr kumimoji="1" lang="en-US" altLang="ja-JP" sz="1800" dirty="0"/>
          </a:p>
          <a:p>
            <a:pPr marL="0" indent="0">
              <a:buNone/>
            </a:pPr>
            <a:r>
              <a:rPr lang="ja-JP" altLang="en-US" sz="1800" dirty="0"/>
              <a:t>くしゃみをする際は、ティッシュやハンカチで口と鼻を覆い、他の人から顔を背け、飛沫を浴びせないようにします。</a:t>
            </a:r>
            <a:endParaRPr lang="en-US" altLang="ja-JP" sz="1800" dirty="0"/>
          </a:p>
          <a:p>
            <a:pPr marL="0" indent="0">
              <a:buNone/>
            </a:pPr>
            <a:r>
              <a:rPr kumimoji="1" lang="en-US" altLang="ja-JP" sz="1800" dirty="0"/>
              <a:t>(4)</a:t>
            </a:r>
            <a:r>
              <a:rPr lang="ja-JP" altLang="en-US" sz="1800" dirty="0"/>
              <a:t>加湿</a:t>
            </a:r>
            <a:endParaRPr lang="en-US" altLang="ja-JP" sz="1800" dirty="0"/>
          </a:p>
          <a:p>
            <a:pPr marL="0" indent="0">
              <a:buNone/>
            </a:pPr>
            <a:r>
              <a:rPr kumimoji="1" lang="ja-JP" altLang="en-US" sz="1800" dirty="0"/>
              <a:t>インフルエンザウイルスは乾燥に弱いため、加湿器などで室内の温度を</a:t>
            </a:r>
            <a:r>
              <a:rPr kumimoji="1" lang="en-US" altLang="ja-JP" sz="1800" dirty="0"/>
              <a:t>50</a:t>
            </a:r>
            <a:r>
              <a:rPr kumimoji="1" lang="ja-JP" altLang="en-US" sz="1800" dirty="0"/>
              <a:t>～</a:t>
            </a:r>
            <a:r>
              <a:rPr kumimoji="1" lang="en-US" altLang="ja-JP" sz="1800" dirty="0"/>
              <a:t>60</a:t>
            </a:r>
            <a:r>
              <a:rPr lang="ja-JP" altLang="en-US" sz="1800" dirty="0"/>
              <a:t>％に保ちます。</a:t>
            </a:r>
            <a:endParaRPr kumimoji="1" lang="ja-JP" altLang="en-US" sz="1800" dirty="0"/>
          </a:p>
        </p:txBody>
      </p:sp>
    </p:spTree>
    <p:extLst>
      <p:ext uri="{BB962C8B-B14F-4D97-AF65-F5344CB8AC3E}">
        <p14:creationId xmlns:p14="http://schemas.microsoft.com/office/powerpoint/2010/main" val="12446535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サブタイトル 2"/>
          <p:cNvSpPr>
            <a:spLocks noGrp="1"/>
          </p:cNvSpPr>
          <p:nvPr>
            <p:ph type="subTitle" idx="1"/>
          </p:nvPr>
        </p:nvSpPr>
        <p:spPr>
          <a:xfrm>
            <a:off x="395536" y="548680"/>
            <a:ext cx="7992888" cy="5184576"/>
          </a:xfrm>
        </p:spPr>
        <p:txBody>
          <a:bodyPr>
            <a:noAutofit/>
          </a:bodyPr>
          <a:lstStyle/>
          <a:p>
            <a:r>
              <a:rPr lang="en-US" altLang="ja-JP" dirty="0">
                <a:latin typeface="HG創英角ｺﾞｼｯｸUB" panose="020B0909000000000000" pitchFamily="49" charset="-128"/>
              </a:rPr>
              <a:t>(5)</a:t>
            </a:r>
            <a:r>
              <a:rPr lang="ja-JP" altLang="en-US" dirty="0">
                <a:latin typeface="HG創英角ｺﾞｼｯｸUB" panose="020B0909000000000000" pitchFamily="49" charset="-128"/>
              </a:rPr>
              <a:t>換気</a:t>
            </a:r>
            <a:endParaRPr lang="en-US" altLang="ja-JP" dirty="0">
              <a:latin typeface="HG創英角ｺﾞｼｯｸUB" panose="020B0909000000000000" pitchFamily="49" charset="-128"/>
            </a:endParaRPr>
          </a:p>
          <a:p>
            <a:r>
              <a:rPr lang="en-US" altLang="ja-JP" dirty="0">
                <a:latin typeface="HG創英角ｺﾞｼｯｸUB" panose="020B0909000000000000" pitchFamily="49" charset="-128"/>
              </a:rPr>
              <a:t>1</a:t>
            </a:r>
            <a:r>
              <a:rPr lang="ja-JP" altLang="en-US" dirty="0">
                <a:latin typeface="HG創英角ｺﾞｼｯｸUB" panose="020B0909000000000000" pitchFamily="49" charset="-128"/>
              </a:rPr>
              <a:t>～</a:t>
            </a:r>
            <a:r>
              <a:rPr lang="en-US" altLang="ja-JP" dirty="0">
                <a:latin typeface="HG創英角ｺﾞｼｯｸUB" panose="020B0909000000000000" pitchFamily="49" charset="-128"/>
              </a:rPr>
              <a:t>2</a:t>
            </a:r>
            <a:r>
              <a:rPr lang="ja-JP" altLang="en-US" dirty="0">
                <a:latin typeface="HG創英角ｺﾞｼｯｸUB" panose="020B0909000000000000" pitchFamily="49" charset="-128"/>
              </a:rPr>
              <a:t>時間に１回は部屋を換気し、ウイルスがこもらないようにします。</a:t>
            </a:r>
            <a:endParaRPr lang="en-US" altLang="ja-JP" dirty="0">
              <a:latin typeface="HG創英角ｺﾞｼｯｸUB" panose="020B0909000000000000" pitchFamily="49" charset="-128"/>
            </a:endParaRPr>
          </a:p>
          <a:p>
            <a:r>
              <a:rPr lang="en-US" altLang="ja-JP" dirty="0">
                <a:latin typeface="HG創英角ｺﾞｼｯｸUB" panose="020B0909000000000000" pitchFamily="49" charset="-128"/>
              </a:rPr>
              <a:t>(6)</a:t>
            </a:r>
            <a:r>
              <a:rPr lang="ja-JP" altLang="en-US" dirty="0">
                <a:latin typeface="HG創英角ｺﾞｼｯｸUB" panose="020B0909000000000000" pitchFamily="49" charset="-128"/>
              </a:rPr>
              <a:t>人混みを避ける</a:t>
            </a:r>
            <a:endParaRPr lang="en-US" altLang="ja-JP" dirty="0">
              <a:latin typeface="HG創英角ｺﾞｼｯｸUB" panose="020B0909000000000000" pitchFamily="49" charset="-128"/>
            </a:endParaRPr>
          </a:p>
          <a:p>
            <a:r>
              <a:rPr lang="ja-JP" altLang="en-US" dirty="0">
                <a:latin typeface="HG創英角ｺﾞｼｯｸUB" panose="020B0909000000000000" pitchFamily="49" charset="-128"/>
              </a:rPr>
              <a:t>人混みや繁華街への外出は出来るだけ控えることも有効です。</a:t>
            </a:r>
            <a:endParaRPr lang="en-US" altLang="ja-JP" dirty="0">
              <a:latin typeface="HG創英角ｺﾞｼｯｸUB" panose="020B0909000000000000" pitchFamily="49" charset="-128"/>
            </a:endParaRPr>
          </a:p>
          <a:p>
            <a:r>
              <a:rPr lang="en-US" altLang="ja-JP" dirty="0">
                <a:latin typeface="HG創英角ｺﾞｼｯｸUB" panose="020B0909000000000000" pitchFamily="49" charset="-128"/>
              </a:rPr>
              <a:t>(7)</a:t>
            </a:r>
            <a:r>
              <a:rPr lang="ja-JP" altLang="en-US" dirty="0">
                <a:latin typeface="HG創英角ｺﾞｼｯｸUB" panose="020B0909000000000000" pitchFamily="49" charset="-128"/>
              </a:rPr>
              <a:t>十分な休息と栄養</a:t>
            </a:r>
            <a:endParaRPr lang="en-US" altLang="ja-JP" dirty="0">
              <a:latin typeface="HG創英角ｺﾞｼｯｸUB" panose="020B0909000000000000" pitchFamily="49" charset="-128"/>
            </a:endParaRPr>
          </a:p>
          <a:p>
            <a:r>
              <a:rPr lang="ja-JP" altLang="en-US" dirty="0">
                <a:latin typeface="HG創英角ｺﾞｼｯｸUB" panose="020B0909000000000000" pitchFamily="49" charset="-128"/>
              </a:rPr>
              <a:t>睡眠をしっかりとり、バランスの取れた食事を心掛けましょう。</a:t>
            </a:r>
            <a:endParaRPr lang="en-US" altLang="ja-JP" dirty="0">
              <a:latin typeface="HG創英角ｺﾞｼｯｸUB" panose="020B0909000000000000" pitchFamily="49" charset="-128"/>
            </a:endParaRPr>
          </a:p>
          <a:p>
            <a:r>
              <a:rPr lang="ja-JP" altLang="en-US" dirty="0">
                <a:latin typeface="HG創英角ｺﾞｼｯｸUB" panose="020B0909000000000000" pitchFamily="49" charset="-128"/>
              </a:rPr>
              <a:t>ビタミン</a:t>
            </a:r>
            <a:r>
              <a:rPr lang="en-US" altLang="ja-JP" dirty="0">
                <a:latin typeface="HG創英角ｺﾞｼｯｸUB" panose="020B0909000000000000" pitchFamily="49" charset="-128"/>
              </a:rPr>
              <a:t>A</a:t>
            </a:r>
            <a:r>
              <a:rPr lang="ja-JP" altLang="en-US" dirty="0">
                <a:latin typeface="HG創英角ｺﾞｼｯｸUB" panose="020B0909000000000000" pitchFamily="49" charset="-128"/>
              </a:rPr>
              <a:t>（緑黄色野菜）やビタミン</a:t>
            </a:r>
            <a:r>
              <a:rPr lang="en-US" altLang="ja-JP" dirty="0">
                <a:latin typeface="HG創英角ｺﾞｼｯｸUB" panose="020B0909000000000000" pitchFamily="49" charset="-128"/>
              </a:rPr>
              <a:t>C</a:t>
            </a:r>
            <a:r>
              <a:rPr lang="ja-JP" altLang="en-US" dirty="0">
                <a:latin typeface="HG創英角ｺﾞｼｯｸUB" panose="020B0909000000000000" pitchFamily="49" charset="-128"/>
              </a:rPr>
              <a:t>（果物など）、発酵食品（ヨーグルトなど）も予防に役立ちます。</a:t>
            </a:r>
            <a:endParaRPr lang="en-US" altLang="ja-JP" dirty="0">
              <a:latin typeface="HG創英角ｺﾞｼｯｸUB" panose="020B0909000000000000" pitchFamily="49" charset="-128"/>
            </a:endParaRPr>
          </a:p>
        </p:txBody>
      </p:sp>
    </p:spTree>
    <p:extLst>
      <p:ext uri="{BB962C8B-B14F-4D97-AF65-F5344CB8AC3E}">
        <p14:creationId xmlns:p14="http://schemas.microsoft.com/office/powerpoint/2010/main" val="12018331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p:cNvSpPr>
            <a:spLocks noGrp="1"/>
          </p:cNvSpPr>
          <p:nvPr>
            <p:ph idx="1"/>
          </p:nvPr>
        </p:nvSpPr>
        <p:spPr>
          <a:xfrm>
            <a:off x="1043608" y="-1395536"/>
            <a:ext cx="7022998" cy="8064896"/>
          </a:xfrm>
        </p:spPr>
        <p:txBody>
          <a:bodyPr>
            <a:normAutofit/>
          </a:bodyPr>
          <a:lstStyle/>
          <a:p>
            <a:pPr marL="0" indent="0"/>
            <a:r>
              <a:rPr lang="ja-JP" altLang="en-US" sz="3200" b="0" dirty="0">
                <a:solidFill>
                  <a:schemeClr val="bg1"/>
                </a:solidFill>
                <a:latin typeface="HG創英角ｺﾞｼｯｸUB" panose="020B0909000000000000" pitchFamily="49" charset="-128"/>
                <a:ea typeface="HG創英角ｺﾞｼｯｸUB" panose="020B0909000000000000" pitchFamily="49" charset="-128"/>
              </a:rPr>
              <a:t>まとめ</a:t>
            </a:r>
            <a:endParaRPr lang="en-US" altLang="ja-JP" sz="3200" b="0" dirty="0">
              <a:solidFill>
                <a:schemeClr val="bg1"/>
              </a:solidFill>
              <a:latin typeface="HG創英角ｺﾞｼｯｸUB" panose="020B0909000000000000" pitchFamily="49" charset="-128"/>
              <a:ea typeface="HG創英角ｺﾞｼｯｸUB" panose="020B0909000000000000" pitchFamily="49" charset="-128"/>
            </a:endParaRPr>
          </a:p>
          <a:p>
            <a:pPr marL="0" indent="0">
              <a:buNone/>
            </a:pPr>
            <a:r>
              <a:rPr lang="ja-JP" altLang="en-US" sz="1800" dirty="0">
                <a:solidFill>
                  <a:schemeClr val="bg1"/>
                </a:solidFill>
                <a:latin typeface="+mn-ea"/>
              </a:rPr>
              <a:t>・今年は、例年より流行が始まるのが早くなっています。手洗い・うがいや換気などの自分で出来る事をしっかり行い、うつさない、うつされないようにしましょう。　　　　　　　　　　　　　　　　　　　　　　　　　　</a:t>
            </a:r>
            <a:endParaRPr lang="en-US" altLang="ja-JP" sz="1800" dirty="0">
              <a:solidFill>
                <a:schemeClr val="bg1"/>
              </a:solidFill>
              <a:latin typeface="+mn-ea"/>
            </a:endParaRPr>
          </a:p>
          <a:p>
            <a:pPr marL="0" indent="0">
              <a:buNone/>
            </a:pPr>
            <a:r>
              <a:rPr lang="ja-JP" altLang="en-US" sz="1800" dirty="0">
                <a:solidFill>
                  <a:schemeClr val="bg1"/>
                </a:solidFill>
                <a:latin typeface="+mn-ea"/>
              </a:rPr>
              <a:t>・流行が本格的に始まる前にインフルエンザの予防接種受けるようにしましょう。</a:t>
            </a:r>
            <a:endParaRPr lang="en-US" altLang="ja-JP" sz="1800" dirty="0">
              <a:solidFill>
                <a:schemeClr val="bg1"/>
              </a:solidFill>
              <a:latin typeface="+mn-ea"/>
            </a:endParaRPr>
          </a:p>
          <a:p>
            <a:pPr marL="0" indent="0">
              <a:buNone/>
            </a:pPr>
            <a:r>
              <a:rPr lang="ja-JP" altLang="en-US" sz="1800" dirty="0">
                <a:solidFill>
                  <a:schemeClr val="bg1"/>
                </a:solidFill>
                <a:latin typeface="+mn-ea"/>
              </a:rPr>
              <a:t>・インフルエンザに感染した際は、早めに病院受診いし、栄養をしっかり、こまめな水分補給をして休息をとり早期回復に努めましょう。</a:t>
            </a:r>
            <a:endParaRPr lang="en-US" altLang="ja-JP" sz="1800" dirty="0">
              <a:solidFill>
                <a:schemeClr val="bg1"/>
              </a:solidFill>
              <a:latin typeface="+mn-ea"/>
            </a:endParaRPr>
          </a:p>
        </p:txBody>
      </p:sp>
      <p:sp>
        <p:nvSpPr>
          <p:cNvPr id="4" name="タイトル 1"/>
          <p:cNvSpPr txBox="1">
            <a:spLocks/>
          </p:cNvSpPr>
          <p:nvPr/>
        </p:nvSpPr>
        <p:spPr>
          <a:xfrm>
            <a:off x="1127321" y="1052736"/>
            <a:ext cx="7772400" cy="5400599"/>
          </a:xfrm>
          <a:prstGeom prst="rect">
            <a:avLst/>
          </a:prstGeom>
        </p:spPr>
        <p:txBody>
          <a:bodyPr vert="horz" lIns="91440" tIns="45720" rIns="91440" bIns="45720" rtlCol="0" anchor="ctr">
            <a:normAutofit/>
          </a:bodyPr>
          <a:lstStyle>
            <a:lvl1pPr algn="l" defTabSz="914400" rtl="0" eaLnBrk="1" latinLnBrk="0" hangingPunct="1">
              <a:spcBef>
                <a:spcPct val="0"/>
              </a:spcBef>
              <a:buNone/>
              <a:defRPr kumimoji="1" sz="2800" kern="1200" cap="all" baseline="0">
                <a:solidFill>
                  <a:schemeClr val="tx1"/>
                </a:solidFill>
                <a:latin typeface="+mj-lt"/>
                <a:ea typeface="+mj-ea"/>
                <a:cs typeface="+mj-cs"/>
              </a:defRPr>
            </a:lvl1pPr>
          </a:lstStyle>
          <a:p>
            <a:endParaRPr lang="ja-JP" altLang="en-US" sz="4000" dirty="0">
              <a:solidFill>
                <a:schemeClr val="accent2"/>
              </a:solidFill>
            </a:endParaRPr>
          </a:p>
        </p:txBody>
      </p:sp>
    </p:spTree>
    <p:extLst>
      <p:ext uri="{BB962C8B-B14F-4D97-AF65-F5344CB8AC3E}">
        <p14:creationId xmlns:p14="http://schemas.microsoft.com/office/powerpoint/2010/main" val="2407380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187624" y="2060848"/>
            <a:ext cx="6554867" cy="1524000"/>
          </a:xfrm>
        </p:spPr>
        <p:txBody>
          <a:bodyPr/>
          <a:lstStyle/>
          <a:p>
            <a:r>
              <a:rPr kumimoji="1" lang="ja-JP" altLang="en-US" dirty="0"/>
              <a:t>ご清聴ありがとうございました</a:t>
            </a:r>
          </a:p>
        </p:txBody>
      </p:sp>
    </p:spTree>
    <p:extLst>
      <p:ext uri="{BB962C8B-B14F-4D97-AF65-F5344CB8AC3E}">
        <p14:creationId xmlns:p14="http://schemas.microsoft.com/office/powerpoint/2010/main" val="2158172959"/>
      </p:ext>
    </p:extLst>
  </p:cSld>
  <p:clrMapOvr>
    <a:masterClrMapping/>
  </p:clrMapOvr>
</p:sld>
</file>

<file path=ppt/theme/theme1.xml><?xml version="1.0" encoding="utf-8"?>
<a:theme xmlns:a="http://schemas.openxmlformats.org/drawingml/2006/main" name="スライス">
  <a:themeElements>
    <a:clrScheme name="スライス">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スライス">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スライス">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TM02900771[[fn=スライス]]</Template>
  <TotalTime>927</TotalTime>
  <Words>987</Words>
  <Application>Microsoft Office PowerPoint</Application>
  <PresentationFormat>画面に合わせる (4:3)</PresentationFormat>
  <Paragraphs>63</Paragraphs>
  <Slides>10</Slides>
  <Notes>1</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10</vt:i4>
      </vt:variant>
    </vt:vector>
  </HeadingPairs>
  <TitlesOfParts>
    <vt:vector size="15" baseType="lpstr">
      <vt:lpstr>HG創英角ｺﾞｼｯｸUB</vt:lpstr>
      <vt:lpstr>Calibri</vt:lpstr>
      <vt:lpstr>Century Gothic</vt:lpstr>
      <vt:lpstr>Wingdings 3</vt:lpstr>
      <vt:lpstr>スライス</vt:lpstr>
      <vt:lpstr>インフルエンザについて</vt:lpstr>
      <vt:lpstr>インフルエンザについて</vt:lpstr>
      <vt:lpstr>症状を改善するには </vt:lpstr>
      <vt:lpstr>インフルエンザの種類</vt:lpstr>
      <vt:lpstr>インフルエンザウイルスの感染経路</vt:lpstr>
      <vt:lpstr>今年のインフルエンザの流行傾向</vt:lpstr>
      <vt:lpstr>感染対策・予防について </vt:lpstr>
      <vt:lpstr>PowerPoint プレゼンテーション</vt:lpstr>
      <vt:lpstr>PowerPoint プレゼンテーション</vt:lpstr>
      <vt:lpstr>ご清聴ありがとうございました</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南寿</dc:creator>
  <cp:lastModifiedBy>南山事務5</cp:lastModifiedBy>
  <cp:revision>135</cp:revision>
  <dcterms:created xsi:type="dcterms:W3CDTF">2024-02-01T22:57:58Z</dcterms:created>
  <dcterms:modified xsi:type="dcterms:W3CDTF">2025-11-07T02:11:40Z</dcterms:modified>
</cp:coreProperties>
</file>