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56" r:id="rId2"/>
    <p:sldId id="257" r:id="rId3"/>
    <p:sldId id="258" r:id="rId4"/>
    <p:sldId id="259" r:id="rId5"/>
    <p:sldId id="261" r:id="rId6"/>
    <p:sldId id="262" r:id="rId7"/>
    <p:sldId id="263" r:id="rId8"/>
    <p:sldId id="264" r:id="rId9"/>
    <p:sldId id="265" r:id="rId10"/>
    <p:sldId id="266" r:id="rId11"/>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9" d="100"/>
          <a:sy n="89" d="100"/>
        </p:scale>
        <p:origin x="150"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3289355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376388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1985350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2638238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2857291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2829666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4258235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1710399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2292806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3882574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E90ED720-0104-4369-84BC-D37694168613}" type="datetimeFigureOut">
              <a:rPr kumimoji="1" lang="ja-JP" altLang="en-US" smtClean="0"/>
              <a:t>2025/3/14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3568695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ED720-0104-4369-84BC-D37694168613}" type="datetimeFigureOut">
              <a:rPr kumimoji="1" lang="ja-JP" altLang="en-US" smtClean="0"/>
              <a:t>2025/3/14</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8002D-B5B0-4BAC-B1F6-782DDCCE6D9C}" type="slidenum">
              <a:rPr kumimoji="1" lang="ja-JP" altLang="en-US" smtClean="0"/>
              <a:t>‹#›</a:t>
            </a:fld>
            <a:endParaRPr kumimoji="1" lang="ja-JP" altLang="en-US"/>
          </a:p>
        </p:txBody>
      </p:sp>
    </p:spTree>
    <p:extLst>
      <p:ext uri="{BB962C8B-B14F-4D97-AF65-F5344CB8AC3E}">
        <p14:creationId xmlns:p14="http://schemas.microsoft.com/office/powerpoint/2010/main" val="1567560326"/>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3568" y="1412776"/>
            <a:ext cx="7772400" cy="1974081"/>
          </a:xfrm>
        </p:spPr>
        <p:txBody>
          <a:bodyPr>
            <a:normAutofit fontScale="90000"/>
          </a:bodyPr>
          <a:lstStyle/>
          <a:p>
            <a:r>
              <a:rPr kumimoji="1" lang="en-US" altLang="ja-JP" dirty="0" smtClean="0"/>
              <a:t/>
            </a:r>
            <a:br>
              <a:rPr kumimoji="1" lang="en-US" altLang="ja-JP" dirty="0" smtClean="0"/>
            </a:br>
            <a:r>
              <a:rPr lang="en-US" altLang="ja-JP" dirty="0"/>
              <a:t/>
            </a:r>
            <a:br>
              <a:rPr lang="en-US" altLang="ja-JP" dirty="0"/>
            </a:br>
            <a:r>
              <a:rPr lang="en-US" altLang="ja-JP" dirty="0" smtClean="0"/>
              <a:t/>
            </a:r>
            <a:br>
              <a:rPr lang="en-US" altLang="ja-JP" dirty="0" smtClean="0"/>
            </a:br>
            <a:r>
              <a:rPr kumimoji="1" lang="ja-JP" altLang="en-US" dirty="0" smtClean="0"/>
              <a:t>利用者</a:t>
            </a:r>
            <a:r>
              <a:rPr kumimoji="1" lang="ja-JP" altLang="en-US" dirty="0" smtClean="0"/>
              <a:t>のハラスメント行為に対しての介護職の</a:t>
            </a:r>
            <a:r>
              <a:rPr kumimoji="1" lang="ja-JP" altLang="en-US" dirty="0" smtClean="0"/>
              <a:t>対応</a:t>
            </a:r>
            <a:r>
              <a:rPr kumimoji="1" lang="en-US" altLang="ja-JP" dirty="0" smtClean="0"/>
              <a:t/>
            </a:r>
            <a:br>
              <a:rPr kumimoji="1"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ja-JP" altLang="en-US" sz="2700" dirty="0" smtClean="0"/>
              <a:t>ハラスメント対策委員会</a:t>
            </a:r>
            <a:endParaRPr kumimoji="1" lang="ja-JP" altLang="en-US" sz="2700" dirty="0"/>
          </a:p>
        </p:txBody>
      </p:sp>
    </p:spTree>
    <p:extLst>
      <p:ext uri="{BB962C8B-B14F-4D97-AF65-F5344CB8AC3E}">
        <p14:creationId xmlns:p14="http://schemas.microsoft.com/office/powerpoint/2010/main" val="982367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ja-JP" altLang="en-US" sz="3600" b="1" dirty="0"/>
              <a:t>利用者から介護職員への「ハラスメント</a:t>
            </a:r>
            <a:r>
              <a:rPr lang="ja-JP" altLang="en-US" sz="3600" b="1" dirty="0" smtClean="0"/>
              <a:t>」</a:t>
            </a:r>
            <a:endParaRPr kumimoji="1" lang="ja-JP" altLang="en-US" sz="3600" dirty="0"/>
          </a:p>
        </p:txBody>
      </p:sp>
      <p:sp>
        <p:nvSpPr>
          <p:cNvPr id="3" name="コンテンツ プレースホルダー 2"/>
          <p:cNvSpPr>
            <a:spLocks noGrp="1"/>
          </p:cNvSpPr>
          <p:nvPr>
            <p:ph idx="1"/>
          </p:nvPr>
        </p:nvSpPr>
        <p:spPr/>
        <p:txBody>
          <a:bodyPr>
            <a:normAutofit fontScale="70000" lnSpcReduction="20000"/>
          </a:bodyPr>
          <a:lstStyle/>
          <a:p>
            <a:pPr marL="0" indent="0" fontAlgn="base">
              <a:buNone/>
            </a:pPr>
            <a:r>
              <a:rPr lang="ja-JP" altLang="en-US" sz="3400" dirty="0"/>
              <a:t>・</a:t>
            </a:r>
            <a:r>
              <a:rPr lang="ja-JP" altLang="en-US" sz="3400" dirty="0" smtClean="0"/>
              <a:t>介護</a:t>
            </a:r>
            <a:r>
              <a:rPr lang="ja-JP" altLang="en-US" sz="3400" dirty="0"/>
              <a:t>の現場を</a:t>
            </a:r>
            <a:r>
              <a:rPr lang="ja-JP" altLang="en-US" sz="3400" dirty="0" smtClean="0"/>
              <a:t>見ると、利用者</a:t>
            </a:r>
            <a:r>
              <a:rPr lang="ja-JP" altLang="en-US" sz="3400" dirty="0"/>
              <a:t>が職員への「ハラスメント」ともとれる行為をしてしまっている場面も</a:t>
            </a:r>
            <a:r>
              <a:rPr lang="ja-JP" altLang="en-US" sz="3400" dirty="0" smtClean="0"/>
              <a:t>少なくありません。</a:t>
            </a:r>
            <a:r>
              <a:rPr lang="ja-JP" altLang="en-US" sz="3400" dirty="0"/>
              <a:t>一般的に介護サービスは高齢の方が多数を占めるため、介護職と利用者の間には年齢差がある場合が多く</a:t>
            </a:r>
            <a:r>
              <a:rPr lang="ja-JP" altLang="en-US" sz="3400" dirty="0" smtClean="0"/>
              <a:t>、どう</a:t>
            </a:r>
            <a:r>
              <a:rPr lang="ja-JP" altLang="en-US" sz="3400" dirty="0"/>
              <a:t>してもサービスの利用者と提供者という関係性やサービス費を支払う側と受け取る側との関係性から利用者は顧客であるため、介護職員が下手に出やすい立場になることもあります。</a:t>
            </a:r>
          </a:p>
          <a:p>
            <a:pPr marL="0" indent="0" fontAlgn="base">
              <a:buNone/>
            </a:pPr>
            <a:endParaRPr lang="en-US" altLang="ja-JP" sz="3400" dirty="0" smtClean="0"/>
          </a:p>
          <a:p>
            <a:pPr marL="0" indent="0" fontAlgn="base">
              <a:buNone/>
            </a:pPr>
            <a:r>
              <a:rPr lang="ja-JP" altLang="en-US" sz="3400" dirty="0" smtClean="0"/>
              <a:t>・しかし</a:t>
            </a:r>
            <a:r>
              <a:rPr lang="ja-JP" altLang="en-US" sz="3400" dirty="0"/>
              <a:t>近年カスタマーハラスメント、通称「カスハラ」という</a:t>
            </a:r>
            <a:r>
              <a:rPr lang="ja-JP" altLang="en-US" sz="3400" dirty="0" smtClean="0"/>
              <a:t>言　　　　　葉が</a:t>
            </a:r>
            <a:r>
              <a:rPr lang="ja-JP" altLang="en-US" sz="3400" dirty="0"/>
              <a:t>聞かれるようになり、顧客が従業員に対してハラスメント行為をすることが問題視されています。介護業界も同様に利用者からのハラスメント行為がしばしば</a:t>
            </a:r>
            <a:r>
              <a:rPr lang="ja-JP" altLang="en-US" sz="3400" dirty="0" smtClean="0"/>
              <a:t>見られ</a:t>
            </a:r>
            <a:r>
              <a:rPr lang="ja-JP" altLang="en-US" sz="3400" dirty="0"/>
              <a:t>ます</a:t>
            </a:r>
            <a:r>
              <a:rPr lang="ja-JP" altLang="en-US" sz="3400" dirty="0" smtClean="0"/>
              <a:t>。</a:t>
            </a:r>
            <a:endParaRPr lang="ja-JP" altLang="en-US" sz="3400" dirty="0"/>
          </a:p>
        </p:txBody>
      </p:sp>
    </p:spTree>
    <p:extLst>
      <p:ext uri="{BB962C8B-B14F-4D97-AF65-F5344CB8AC3E}">
        <p14:creationId xmlns:p14="http://schemas.microsoft.com/office/powerpoint/2010/main" val="3486003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sz="3600" b="1" dirty="0"/>
              <a:t>介護業界でのハラスメントの</a:t>
            </a:r>
            <a:r>
              <a:rPr lang="ja-JP" altLang="en-US" sz="3600" b="1" dirty="0" smtClean="0"/>
              <a:t>実情</a:t>
            </a:r>
            <a:endParaRPr kumimoji="1" lang="ja-JP" altLang="en-US" sz="3600" dirty="0"/>
          </a:p>
        </p:txBody>
      </p:sp>
      <p:sp>
        <p:nvSpPr>
          <p:cNvPr id="3" name="コンテンツ プレースホルダー 2"/>
          <p:cNvSpPr>
            <a:spLocks noGrp="1"/>
          </p:cNvSpPr>
          <p:nvPr>
            <p:ph idx="1"/>
          </p:nvPr>
        </p:nvSpPr>
        <p:spPr>
          <a:xfrm>
            <a:off x="457200" y="1028700"/>
            <a:ext cx="8229600" cy="5097463"/>
          </a:xfrm>
        </p:spPr>
        <p:txBody>
          <a:bodyPr>
            <a:normAutofit/>
          </a:bodyPr>
          <a:lstStyle/>
          <a:p>
            <a:pPr marL="0" indent="0" fontAlgn="base">
              <a:buNone/>
            </a:pPr>
            <a:r>
              <a:rPr lang="ja-JP" altLang="en-US" sz="2400" b="1" dirty="0" smtClean="0"/>
              <a:t>　</a:t>
            </a:r>
            <a:endParaRPr lang="en-US" altLang="ja-JP" sz="2400" b="1" dirty="0"/>
          </a:p>
          <a:p>
            <a:pPr marL="0" indent="0" fontAlgn="base">
              <a:buNone/>
            </a:pPr>
            <a:r>
              <a:rPr lang="ja-JP" altLang="en-US" sz="2400" dirty="0" smtClean="0"/>
              <a:t>・顧客</a:t>
            </a:r>
            <a:r>
              <a:rPr lang="ja-JP" altLang="en-US" sz="2400" dirty="0"/>
              <a:t>である利用者は心身のバランスを崩している方や自身の思う生活が自身の思い通りに送りにくいことから苛立ちや空虚感等を感じ情緒が不安定になりやすい方が</a:t>
            </a:r>
            <a:r>
              <a:rPr lang="ja-JP" altLang="en-US" sz="2400" dirty="0" smtClean="0"/>
              <a:t>多くいるという事実。</a:t>
            </a:r>
            <a:endParaRPr lang="ja-JP" altLang="en-US" sz="2400" dirty="0"/>
          </a:p>
          <a:p>
            <a:pPr marL="0" indent="0">
              <a:buNone/>
            </a:pPr>
            <a:endParaRPr lang="en-US" altLang="ja-JP" sz="2400" dirty="0" smtClean="0"/>
          </a:p>
          <a:p>
            <a:pPr marL="0" indent="0">
              <a:buNone/>
            </a:pPr>
            <a:r>
              <a:rPr lang="ja-JP" altLang="en-US" sz="2400" dirty="0" smtClean="0"/>
              <a:t>・もう</a:t>
            </a:r>
            <a:r>
              <a:rPr lang="ja-JP" altLang="en-US" sz="2400" dirty="0"/>
              <a:t>ひとつに利用者に高齢の方が多いという事実です。一般的に人は高齢化に伴い頑固になりやすいといわれて</a:t>
            </a:r>
            <a:r>
              <a:rPr lang="ja-JP" altLang="en-US" sz="2400" dirty="0" smtClean="0"/>
              <a:t>います。長年</a:t>
            </a:r>
            <a:r>
              <a:rPr lang="ja-JP" altLang="en-US" sz="2400" dirty="0"/>
              <a:t>自分の人生を生き、日常生活や社会生活を通して得たその方の処世術はそのままその人の価値観となり積み重なっていきます。若い間は新たな価値観に触れることで価値観の再構築をすることも比較的難しいことではありませんが、高齢となると新たな価値観に順応することが難しくなりやすいのです。</a:t>
            </a:r>
            <a:endParaRPr kumimoji="1" lang="ja-JP" altLang="en-US" sz="2400" dirty="0"/>
          </a:p>
        </p:txBody>
      </p:sp>
    </p:spTree>
    <p:extLst>
      <p:ext uri="{BB962C8B-B14F-4D97-AF65-F5344CB8AC3E}">
        <p14:creationId xmlns:p14="http://schemas.microsoft.com/office/powerpoint/2010/main" val="2050141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ja-JP" altLang="en-US" sz="3200" b="1" dirty="0"/>
              <a:t>介護職に求められるコンプライアンスの</a:t>
            </a:r>
            <a:r>
              <a:rPr lang="ja-JP" altLang="en-US" sz="3200" b="1" dirty="0" smtClean="0"/>
              <a:t>視点</a:t>
            </a:r>
            <a:endParaRPr kumimoji="1" lang="ja-JP" altLang="en-US" sz="3200" dirty="0"/>
          </a:p>
        </p:txBody>
      </p:sp>
      <p:sp>
        <p:nvSpPr>
          <p:cNvPr id="3" name="コンテンツ プレースホルダー 2"/>
          <p:cNvSpPr>
            <a:spLocks noGrp="1"/>
          </p:cNvSpPr>
          <p:nvPr>
            <p:ph idx="1"/>
          </p:nvPr>
        </p:nvSpPr>
        <p:spPr>
          <a:xfrm>
            <a:off x="457200" y="1600200"/>
            <a:ext cx="8229600" cy="4853136"/>
          </a:xfrm>
        </p:spPr>
        <p:txBody>
          <a:bodyPr>
            <a:normAutofit fontScale="92500" lnSpcReduction="10000"/>
          </a:bodyPr>
          <a:lstStyle/>
          <a:p>
            <a:pPr marL="0" indent="0">
              <a:buNone/>
            </a:pPr>
            <a:r>
              <a:rPr lang="ja-JP" altLang="en-US" sz="2800" dirty="0" smtClean="0"/>
              <a:t>　利用者</a:t>
            </a:r>
            <a:r>
              <a:rPr lang="ja-JP" altLang="en-US" sz="2800" dirty="0"/>
              <a:t>からのハラスメント行為に対して、介護事業所側はただひたすら受け容れてしまっては介護職員の心身に大きな負担がかかり離職してしまう、また些細なハラスメントにもすべて厳しい姿勢で臨んでしまうと高齢や</a:t>
            </a:r>
            <a:r>
              <a:rPr lang="ja-JP" altLang="en-US" sz="2800" dirty="0" err="1"/>
              <a:t>障がい</a:t>
            </a:r>
            <a:r>
              <a:rPr lang="ja-JP" altLang="en-US" sz="2800" dirty="0"/>
              <a:t>への理解が及ばず結果的に利用者が社会から孤立してしまいます。つまり極端なやり方では介護事業所の円滑な運営に支障をきたすおそれがあります</a:t>
            </a:r>
            <a:r>
              <a:rPr lang="ja-JP" altLang="en-US" sz="2800" dirty="0" smtClean="0"/>
              <a:t>。</a:t>
            </a:r>
            <a:endParaRPr lang="en-US" altLang="ja-JP" sz="2800" dirty="0" smtClean="0"/>
          </a:p>
          <a:p>
            <a:pPr marL="0" indent="0">
              <a:buNone/>
            </a:pPr>
            <a:r>
              <a:rPr lang="ja-JP" altLang="en-US" sz="2800" dirty="0"/>
              <a:t>　介護業界における利用者からのハラスメント行為に対しては、法律や規則に則って対応すること以外にも、社会的な道徳、ルール、人として求められる倫理観、介護職として求められる倫理観にも照らしながら適切な対応をしていくことが望まれます</a:t>
            </a:r>
            <a:r>
              <a:rPr lang="ja-JP" altLang="en-US" sz="2800" dirty="0" smtClean="0"/>
              <a:t>。</a:t>
            </a:r>
            <a:endParaRPr lang="ja-JP" altLang="en-US" sz="2800" dirty="0"/>
          </a:p>
        </p:txBody>
      </p:sp>
    </p:spTree>
    <p:extLst>
      <p:ext uri="{BB962C8B-B14F-4D97-AF65-F5344CB8AC3E}">
        <p14:creationId xmlns:p14="http://schemas.microsoft.com/office/powerpoint/2010/main" val="2899309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b="1" dirty="0"/>
              <a:t>介護職へのハラスメントの例と</a:t>
            </a:r>
            <a:r>
              <a:rPr lang="ja-JP" altLang="en-US" b="1" dirty="0" smtClean="0"/>
              <a:t>対応例</a:t>
            </a:r>
            <a:endParaRPr kumimoji="1" lang="ja-JP" altLang="en-US" dirty="0"/>
          </a:p>
        </p:txBody>
      </p:sp>
      <p:sp>
        <p:nvSpPr>
          <p:cNvPr id="3" name="コンテンツ プレースホルダー 2"/>
          <p:cNvSpPr>
            <a:spLocks noGrp="1"/>
          </p:cNvSpPr>
          <p:nvPr>
            <p:ph idx="1"/>
          </p:nvPr>
        </p:nvSpPr>
        <p:spPr/>
        <p:txBody>
          <a:bodyPr/>
          <a:lstStyle/>
          <a:p>
            <a:pPr marL="0" indent="0">
              <a:buNone/>
            </a:pPr>
            <a:r>
              <a:rPr kumimoji="1" lang="ja-JP" altLang="en-US" dirty="0" smtClean="0"/>
              <a:t>①連絡先を聞いてくる</a:t>
            </a:r>
            <a:endParaRPr kumimoji="1" lang="en-US" altLang="ja-JP" dirty="0" smtClean="0"/>
          </a:p>
          <a:p>
            <a:pPr marL="0" indent="0">
              <a:buNone/>
            </a:pPr>
            <a:endParaRPr lang="en-US" altLang="ja-JP" dirty="0"/>
          </a:p>
          <a:p>
            <a:pPr marL="0" indent="0">
              <a:buNone/>
            </a:pPr>
            <a:r>
              <a:rPr kumimoji="1" lang="ja-JP" altLang="en-US" dirty="0" smtClean="0"/>
              <a:t>②全否定してくる</a:t>
            </a:r>
            <a:endParaRPr kumimoji="1" lang="en-US" altLang="ja-JP" dirty="0" smtClean="0"/>
          </a:p>
          <a:p>
            <a:pPr marL="0" indent="0">
              <a:buNone/>
            </a:pPr>
            <a:endParaRPr lang="en-US" altLang="ja-JP" dirty="0"/>
          </a:p>
          <a:p>
            <a:pPr marL="0" indent="0">
              <a:buNone/>
            </a:pPr>
            <a:r>
              <a:rPr kumimoji="1" lang="ja-JP" altLang="en-US" dirty="0" smtClean="0"/>
              <a:t>③他の社員と比較してくる</a:t>
            </a:r>
            <a:endParaRPr kumimoji="1" lang="en-US" altLang="ja-JP" dirty="0" smtClean="0"/>
          </a:p>
          <a:p>
            <a:pPr marL="0" indent="0">
              <a:buNone/>
            </a:pPr>
            <a:endParaRPr lang="en-US" altLang="ja-JP" dirty="0"/>
          </a:p>
          <a:p>
            <a:pPr marL="0" indent="0">
              <a:buNone/>
            </a:pPr>
            <a:r>
              <a:rPr kumimoji="1" lang="ja-JP" altLang="en-US" dirty="0" smtClean="0"/>
              <a:t>④セクシャルハラスメント</a:t>
            </a:r>
            <a:endParaRPr kumimoji="1" lang="ja-JP" altLang="en-US" dirty="0"/>
          </a:p>
        </p:txBody>
      </p:sp>
    </p:spTree>
    <p:extLst>
      <p:ext uri="{BB962C8B-B14F-4D97-AF65-F5344CB8AC3E}">
        <p14:creationId xmlns:p14="http://schemas.microsoft.com/office/powerpoint/2010/main" val="1936960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①連絡先を聞いてくる</a:t>
            </a:r>
            <a:endParaRPr kumimoji="1" lang="ja-JP" altLang="en-US" dirty="0"/>
          </a:p>
        </p:txBody>
      </p:sp>
      <p:sp>
        <p:nvSpPr>
          <p:cNvPr id="3" name="コンテンツ プレースホルダー 2"/>
          <p:cNvSpPr>
            <a:spLocks noGrp="1"/>
          </p:cNvSpPr>
          <p:nvPr>
            <p:ph idx="1"/>
          </p:nvPr>
        </p:nvSpPr>
        <p:spPr/>
        <p:txBody>
          <a:bodyPr>
            <a:normAutofit fontScale="92500" lnSpcReduction="10000"/>
          </a:bodyPr>
          <a:lstStyle/>
          <a:p>
            <a:pPr marL="0" indent="0">
              <a:buNone/>
            </a:pPr>
            <a:r>
              <a:rPr lang="ja-JP" altLang="en-US" dirty="0" smtClean="0">
                <a:latin typeface="+mj-ea"/>
                <a:ea typeface="+mj-ea"/>
              </a:rPr>
              <a:t>　通所</a:t>
            </a:r>
            <a:r>
              <a:rPr lang="ja-JP" altLang="en-US" dirty="0">
                <a:latin typeface="+mj-ea"/>
                <a:ea typeface="+mj-ea"/>
              </a:rPr>
              <a:t>介護や訪問介護の現場では介護職員の個人的な連絡先を聞いてこられる方がいます。 </a:t>
            </a:r>
            <a:endParaRPr lang="en-US" altLang="ja-JP" dirty="0" smtClean="0">
              <a:latin typeface="+mj-ea"/>
              <a:ea typeface="+mj-ea"/>
            </a:endParaRPr>
          </a:p>
          <a:p>
            <a:pPr marL="0" indent="0">
              <a:buNone/>
            </a:pPr>
            <a:endParaRPr kumimoji="1" lang="en-US" altLang="ja-JP" dirty="0">
              <a:latin typeface="+mj-ea"/>
              <a:ea typeface="+mj-ea"/>
            </a:endParaRPr>
          </a:p>
          <a:p>
            <a:pPr marL="0" indent="0">
              <a:buNone/>
            </a:pPr>
            <a:r>
              <a:rPr lang="ja-JP" altLang="en-US" dirty="0" smtClean="0">
                <a:latin typeface="+mj-ea"/>
                <a:ea typeface="+mj-ea"/>
              </a:rPr>
              <a:t>●対応</a:t>
            </a:r>
            <a:endParaRPr lang="en-US" altLang="ja-JP" dirty="0" smtClean="0">
              <a:latin typeface="+mj-ea"/>
              <a:ea typeface="+mj-ea"/>
            </a:endParaRPr>
          </a:p>
          <a:p>
            <a:pPr marL="0" indent="0">
              <a:buNone/>
            </a:pPr>
            <a:r>
              <a:rPr lang="ja-JP" altLang="en-US" dirty="0" smtClean="0">
                <a:latin typeface="+mj-ea"/>
                <a:ea typeface="+mj-ea"/>
              </a:rPr>
              <a:t>　介護</a:t>
            </a:r>
            <a:r>
              <a:rPr lang="ja-JP" altLang="en-US" dirty="0">
                <a:latin typeface="+mj-ea"/>
                <a:ea typeface="+mj-ea"/>
              </a:rPr>
              <a:t>職員のプライベートな情報を利用者とやり取りすることはコンプライアンスの観点からはよろしく</a:t>
            </a:r>
            <a:r>
              <a:rPr lang="ja-JP" altLang="en-US" dirty="0" smtClean="0">
                <a:latin typeface="+mj-ea"/>
                <a:ea typeface="+mj-ea"/>
              </a:rPr>
              <a:t>ありません。</a:t>
            </a:r>
            <a:r>
              <a:rPr lang="ja-JP" altLang="en-US" dirty="0">
                <a:latin typeface="+mj-ea"/>
                <a:ea typeface="+mj-ea"/>
              </a:rPr>
              <a:t>法人で用意した携帯電話の場合は職務上での利用ですのでやり取りすることは悪くありませんが、個人的な電話番号を教えることはできないと毅然と告げることが適切</a:t>
            </a:r>
            <a:r>
              <a:rPr lang="ja-JP" altLang="en-US" dirty="0" smtClean="0">
                <a:latin typeface="+mj-ea"/>
                <a:ea typeface="+mj-ea"/>
              </a:rPr>
              <a:t>です。</a:t>
            </a:r>
            <a:endParaRPr kumimoji="1" lang="ja-JP" altLang="en-US" dirty="0">
              <a:latin typeface="+mj-ea"/>
              <a:ea typeface="+mj-ea"/>
            </a:endParaRPr>
          </a:p>
        </p:txBody>
      </p:sp>
    </p:spTree>
    <p:extLst>
      <p:ext uri="{BB962C8B-B14F-4D97-AF65-F5344CB8AC3E}">
        <p14:creationId xmlns:p14="http://schemas.microsoft.com/office/powerpoint/2010/main" val="1439998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②全否定してくる</a:t>
            </a:r>
            <a:endParaRPr kumimoji="1" lang="ja-JP" altLang="en-US" dirty="0"/>
          </a:p>
        </p:txBody>
      </p:sp>
      <p:sp>
        <p:nvSpPr>
          <p:cNvPr id="3" name="コンテンツ プレースホルダー 2"/>
          <p:cNvSpPr>
            <a:spLocks noGrp="1"/>
          </p:cNvSpPr>
          <p:nvPr>
            <p:ph idx="1"/>
          </p:nvPr>
        </p:nvSpPr>
        <p:spPr/>
        <p:txBody>
          <a:bodyPr>
            <a:noAutofit/>
          </a:bodyPr>
          <a:lstStyle/>
          <a:p>
            <a:pPr marL="0" indent="0">
              <a:buNone/>
            </a:pPr>
            <a:r>
              <a:rPr lang="ja-JP" altLang="en-US" sz="2800" dirty="0" smtClean="0">
                <a:latin typeface="+mj-ea"/>
                <a:ea typeface="+mj-ea"/>
              </a:rPr>
              <a:t>　利用者</a:t>
            </a:r>
            <a:r>
              <a:rPr lang="ja-JP" altLang="en-US" sz="2800" dirty="0">
                <a:latin typeface="+mj-ea"/>
                <a:ea typeface="+mj-ea"/>
              </a:rPr>
              <a:t>が介護職のやることなすことに対し文句を言ってくる、否定してくる場合があります</a:t>
            </a:r>
            <a:r>
              <a:rPr lang="ja-JP" altLang="en-US" sz="2800" dirty="0" smtClean="0">
                <a:latin typeface="+mj-ea"/>
                <a:ea typeface="+mj-ea"/>
              </a:rPr>
              <a:t>。</a:t>
            </a:r>
            <a:endParaRPr lang="en-US" altLang="ja-JP" sz="2800" dirty="0" smtClean="0">
              <a:latin typeface="+mj-ea"/>
              <a:ea typeface="+mj-ea"/>
            </a:endParaRPr>
          </a:p>
          <a:p>
            <a:pPr marL="0" indent="0">
              <a:buNone/>
            </a:pPr>
            <a:endParaRPr kumimoji="1" lang="en-US" altLang="ja-JP" sz="2800" dirty="0">
              <a:latin typeface="+mj-ea"/>
              <a:ea typeface="+mj-ea"/>
            </a:endParaRPr>
          </a:p>
          <a:p>
            <a:pPr marL="0" indent="0">
              <a:buNone/>
            </a:pPr>
            <a:r>
              <a:rPr kumimoji="1" lang="ja-JP" altLang="en-US" sz="2800" dirty="0" smtClean="0">
                <a:latin typeface="+mj-ea"/>
                <a:ea typeface="+mj-ea"/>
              </a:rPr>
              <a:t>●対応</a:t>
            </a:r>
            <a:endParaRPr kumimoji="1" lang="en-US" altLang="ja-JP" sz="2800" dirty="0" smtClean="0">
              <a:latin typeface="+mj-ea"/>
              <a:ea typeface="+mj-ea"/>
            </a:endParaRPr>
          </a:p>
          <a:p>
            <a:pPr marL="0" indent="0">
              <a:buNone/>
            </a:pPr>
            <a:r>
              <a:rPr lang="ja-JP" altLang="en-US" sz="2800" dirty="0">
                <a:latin typeface="+mj-ea"/>
                <a:ea typeface="+mj-ea"/>
              </a:rPr>
              <a:t>　「人の価値観は多種多様であること」を深く理解して職務に</a:t>
            </a:r>
            <a:r>
              <a:rPr lang="ja-JP" altLang="en-US" sz="2800" dirty="0" smtClean="0">
                <a:latin typeface="+mj-ea"/>
                <a:ea typeface="+mj-ea"/>
              </a:rPr>
              <a:t>臨む</a:t>
            </a:r>
            <a:r>
              <a:rPr lang="ja-JP" altLang="en-US" sz="2800" dirty="0">
                <a:latin typeface="+mj-ea"/>
                <a:ea typeface="+mj-ea"/>
              </a:rPr>
              <a:t>姿勢</a:t>
            </a:r>
            <a:r>
              <a:rPr lang="ja-JP" altLang="en-US" sz="2800" dirty="0" smtClean="0">
                <a:latin typeface="+mj-ea"/>
                <a:ea typeface="+mj-ea"/>
              </a:rPr>
              <a:t>が求められます。</a:t>
            </a:r>
            <a:r>
              <a:rPr lang="ja-JP" altLang="en-US" sz="2800" dirty="0">
                <a:latin typeface="+mj-ea"/>
                <a:ea typeface="+mj-ea"/>
              </a:rPr>
              <a:t>「人の価値観</a:t>
            </a:r>
            <a:r>
              <a:rPr lang="ja-JP" altLang="en-US" sz="2800" dirty="0" smtClean="0">
                <a:latin typeface="+mj-ea"/>
                <a:ea typeface="+mj-ea"/>
              </a:rPr>
              <a:t>はそれぞれ違う</a:t>
            </a:r>
            <a:r>
              <a:rPr lang="ja-JP" altLang="en-US" sz="2800" dirty="0">
                <a:latin typeface="+mj-ea"/>
                <a:ea typeface="+mj-ea"/>
              </a:rPr>
              <a:t>」ということを</a:t>
            </a:r>
            <a:r>
              <a:rPr lang="ja-JP" altLang="en-US" sz="2800" dirty="0" smtClean="0">
                <a:latin typeface="+mj-ea"/>
                <a:ea typeface="+mj-ea"/>
              </a:rPr>
              <a:t>意識すれば介護</a:t>
            </a:r>
            <a:r>
              <a:rPr lang="ja-JP" altLang="en-US" sz="2800" dirty="0">
                <a:latin typeface="+mj-ea"/>
                <a:ea typeface="+mj-ea"/>
              </a:rPr>
              <a:t>職自身の価値観は脅かされずに済みます。</a:t>
            </a:r>
            <a:endParaRPr kumimoji="1" lang="ja-JP" altLang="en-US" sz="2800" dirty="0">
              <a:latin typeface="+mj-ea"/>
              <a:ea typeface="+mj-ea"/>
            </a:endParaRPr>
          </a:p>
        </p:txBody>
      </p:sp>
    </p:spTree>
    <p:extLst>
      <p:ext uri="{BB962C8B-B14F-4D97-AF65-F5344CB8AC3E}">
        <p14:creationId xmlns:p14="http://schemas.microsoft.com/office/powerpoint/2010/main" val="3212757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③他の社員と比較してくる</a:t>
            </a:r>
            <a:endParaRPr kumimoji="1" lang="ja-JP" altLang="en-US" dirty="0"/>
          </a:p>
        </p:txBody>
      </p:sp>
      <p:sp>
        <p:nvSpPr>
          <p:cNvPr id="3" name="コンテンツ プレースホルダー 2"/>
          <p:cNvSpPr>
            <a:spLocks noGrp="1"/>
          </p:cNvSpPr>
          <p:nvPr>
            <p:ph idx="1"/>
          </p:nvPr>
        </p:nvSpPr>
        <p:spPr/>
        <p:txBody>
          <a:bodyPr>
            <a:normAutofit/>
          </a:bodyPr>
          <a:lstStyle/>
          <a:p>
            <a:pPr marL="0" indent="0">
              <a:buNone/>
            </a:pPr>
            <a:r>
              <a:rPr lang="ja-JP" altLang="en-US" sz="2800" dirty="0" smtClean="0">
                <a:latin typeface="+mj-ea"/>
                <a:ea typeface="+mj-ea"/>
              </a:rPr>
              <a:t>　「</a:t>
            </a:r>
            <a:r>
              <a:rPr lang="ja-JP" altLang="en-US" sz="2800" dirty="0">
                <a:latin typeface="+mj-ea"/>
                <a:ea typeface="+mj-ea"/>
              </a:rPr>
              <a:t>あの人はやってくれるのに」とか「あの人はうまいのにあなたは下手だ」など他の職員と比較してくる利用者は多く</a:t>
            </a:r>
            <a:r>
              <a:rPr lang="ja-JP" altLang="en-US" sz="2800" dirty="0" smtClean="0">
                <a:latin typeface="+mj-ea"/>
                <a:ea typeface="+mj-ea"/>
              </a:rPr>
              <a:t>見られます</a:t>
            </a:r>
            <a:endParaRPr lang="en-US" altLang="ja-JP" sz="2800" dirty="0" smtClean="0">
              <a:latin typeface="+mj-ea"/>
              <a:ea typeface="+mj-ea"/>
            </a:endParaRPr>
          </a:p>
          <a:p>
            <a:endParaRPr kumimoji="1" lang="en-US" altLang="ja-JP" sz="2800" dirty="0">
              <a:latin typeface="+mj-ea"/>
              <a:ea typeface="+mj-ea"/>
            </a:endParaRPr>
          </a:p>
          <a:p>
            <a:pPr marL="0" indent="0">
              <a:buNone/>
            </a:pPr>
            <a:r>
              <a:rPr lang="ja-JP" altLang="en-US" sz="2800" dirty="0" smtClean="0">
                <a:latin typeface="+mj-ea"/>
                <a:ea typeface="+mj-ea"/>
              </a:rPr>
              <a:t>●対応</a:t>
            </a:r>
            <a:endParaRPr lang="en-US" altLang="ja-JP" sz="2800" dirty="0" smtClean="0">
              <a:latin typeface="+mj-ea"/>
              <a:ea typeface="+mj-ea"/>
            </a:endParaRPr>
          </a:p>
          <a:p>
            <a:pPr marL="0" indent="0">
              <a:buNone/>
            </a:pPr>
            <a:r>
              <a:rPr kumimoji="1" lang="ja-JP" altLang="en-US" sz="2800" dirty="0">
                <a:latin typeface="+mj-ea"/>
                <a:ea typeface="+mj-ea"/>
              </a:rPr>
              <a:t>　</a:t>
            </a:r>
            <a:r>
              <a:rPr lang="ja-JP" altLang="en-US" sz="2800" dirty="0" smtClean="0">
                <a:latin typeface="+mj-ea"/>
                <a:ea typeface="+mj-ea"/>
              </a:rPr>
              <a:t>自分</a:t>
            </a:r>
            <a:r>
              <a:rPr lang="ja-JP" altLang="en-US" sz="2800" dirty="0">
                <a:latin typeface="+mj-ea"/>
                <a:ea typeface="+mj-ea"/>
              </a:rPr>
              <a:t>にだけ当たりが強いのには何かその方の価値観に合わない部分があるのかなど客観的に見ることで心の余裕を生んだり、改善の機会としたりする等の柔軟さが求められます。</a:t>
            </a:r>
            <a:endParaRPr kumimoji="1" lang="ja-JP" altLang="en-US" sz="2800" dirty="0">
              <a:latin typeface="+mj-ea"/>
              <a:ea typeface="+mj-ea"/>
            </a:endParaRPr>
          </a:p>
        </p:txBody>
      </p:sp>
    </p:spTree>
    <p:extLst>
      <p:ext uri="{BB962C8B-B14F-4D97-AF65-F5344CB8AC3E}">
        <p14:creationId xmlns:p14="http://schemas.microsoft.com/office/powerpoint/2010/main" val="888428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④セクシャルハラスメント</a:t>
            </a:r>
            <a:endParaRPr kumimoji="1" lang="ja-JP" altLang="en-US" dirty="0"/>
          </a:p>
        </p:txBody>
      </p:sp>
      <p:sp>
        <p:nvSpPr>
          <p:cNvPr id="3" name="コンテンツ プレースホルダー 2"/>
          <p:cNvSpPr>
            <a:spLocks noGrp="1"/>
          </p:cNvSpPr>
          <p:nvPr>
            <p:ph idx="1"/>
          </p:nvPr>
        </p:nvSpPr>
        <p:spPr/>
        <p:txBody>
          <a:bodyPr>
            <a:normAutofit/>
          </a:bodyPr>
          <a:lstStyle/>
          <a:p>
            <a:pPr marL="0" indent="0">
              <a:buNone/>
            </a:pPr>
            <a:r>
              <a:rPr lang="ja-JP" altLang="en-US" sz="2800" dirty="0" smtClean="0">
                <a:latin typeface="+mj-ea"/>
                <a:ea typeface="+mj-ea"/>
              </a:rPr>
              <a:t>　女性</a:t>
            </a:r>
            <a:r>
              <a:rPr lang="ja-JP" altLang="en-US" sz="2800" dirty="0">
                <a:latin typeface="+mj-ea"/>
                <a:ea typeface="+mj-ea"/>
              </a:rPr>
              <a:t>職員に対して身体に触れる行為や性的な言動を浴びせる行為は多くの職員のストレスです</a:t>
            </a:r>
            <a:r>
              <a:rPr lang="ja-JP" altLang="en-US" sz="2800" dirty="0" smtClean="0">
                <a:latin typeface="+mj-ea"/>
                <a:ea typeface="+mj-ea"/>
              </a:rPr>
              <a:t>。</a:t>
            </a:r>
            <a:endParaRPr lang="en-US" altLang="ja-JP" sz="2800" dirty="0" smtClean="0">
              <a:latin typeface="+mj-ea"/>
              <a:ea typeface="+mj-ea"/>
            </a:endParaRPr>
          </a:p>
          <a:p>
            <a:pPr marL="0" indent="0">
              <a:buNone/>
            </a:pPr>
            <a:endParaRPr kumimoji="1" lang="en-US" altLang="ja-JP" sz="2800" dirty="0">
              <a:latin typeface="+mj-ea"/>
              <a:ea typeface="+mj-ea"/>
            </a:endParaRPr>
          </a:p>
          <a:p>
            <a:pPr marL="0" indent="0">
              <a:buNone/>
            </a:pPr>
            <a:r>
              <a:rPr lang="ja-JP" altLang="en-US" sz="2800" dirty="0" smtClean="0">
                <a:latin typeface="+mj-ea"/>
                <a:ea typeface="+mj-ea"/>
              </a:rPr>
              <a:t>●対応</a:t>
            </a:r>
            <a:endParaRPr lang="en-US" altLang="ja-JP" sz="2800" dirty="0" smtClean="0">
              <a:latin typeface="+mj-ea"/>
              <a:ea typeface="+mj-ea"/>
            </a:endParaRPr>
          </a:p>
          <a:p>
            <a:pPr marL="0" indent="0">
              <a:buNone/>
            </a:pPr>
            <a:r>
              <a:rPr kumimoji="1" lang="ja-JP" altLang="en-US" sz="2800" dirty="0">
                <a:latin typeface="+mj-ea"/>
                <a:ea typeface="+mj-ea"/>
              </a:rPr>
              <a:t>　</a:t>
            </a:r>
            <a:r>
              <a:rPr lang="ja-JP" altLang="en-US" sz="2800" dirty="0">
                <a:latin typeface="+mj-ea"/>
                <a:ea typeface="+mj-ea"/>
              </a:rPr>
              <a:t>介護事業所として厳格に規則を設定しすべての職員がその規則に則った対応を統一すること</a:t>
            </a:r>
            <a:r>
              <a:rPr lang="ja-JP" altLang="en-US" sz="2800" dirty="0" smtClean="0">
                <a:latin typeface="+mj-ea"/>
                <a:ea typeface="+mj-ea"/>
              </a:rPr>
              <a:t>が重要</a:t>
            </a:r>
            <a:r>
              <a:rPr lang="ja-JP" altLang="en-US" sz="2800" dirty="0">
                <a:latin typeface="+mj-ea"/>
                <a:ea typeface="+mj-ea"/>
              </a:rPr>
              <a:t>。</a:t>
            </a:r>
            <a:endParaRPr kumimoji="1" lang="ja-JP" altLang="en-US" sz="2800" dirty="0">
              <a:latin typeface="+mj-ea"/>
              <a:ea typeface="+mj-ea"/>
            </a:endParaRPr>
          </a:p>
        </p:txBody>
      </p:sp>
    </p:spTree>
    <p:extLst>
      <p:ext uri="{BB962C8B-B14F-4D97-AF65-F5344CB8AC3E}">
        <p14:creationId xmlns:p14="http://schemas.microsoft.com/office/powerpoint/2010/main" val="3947578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まとめ</a:t>
            </a:r>
            <a:endParaRPr kumimoji="1" lang="ja-JP" altLang="en-US" dirty="0"/>
          </a:p>
        </p:txBody>
      </p:sp>
      <p:sp>
        <p:nvSpPr>
          <p:cNvPr id="3" name="コンテンツ プレースホルダー 2"/>
          <p:cNvSpPr>
            <a:spLocks noGrp="1"/>
          </p:cNvSpPr>
          <p:nvPr>
            <p:ph idx="1"/>
          </p:nvPr>
        </p:nvSpPr>
        <p:spPr/>
        <p:txBody>
          <a:bodyPr>
            <a:normAutofit/>
          </a:bodyPr>
          <a:lstStyle/>
          <a:p>
            <a:pPr marL="0" indent="0">
              <a:buNone/>
            </a:pPr>
            <a:r>
              <a:rPr lang="ja-JP" altLang="en-US" sz="2800" dirty="0" smtClean="0"/>
              <a:t>　介護</a:t>
            </a:r>
            <a:r>
              <a:rPr lang="ja-JP" altLang="en-US" sz="2800" dirty="0"/>
              <a:t>業界における利用者の介護職員に対するハラスメント行為は、高齢や障がいがあることに対しての</a:t>
            </a:r>
            <a:r>
              <a:rPr lang="ja-JP" altLang="en-US" sz="2800" dirty="0" smtClean="0"/>
              <a:t>理解と</a:t>
            </a:r>
            <a:r>
              <a:rPr lang="ja-JP" altLang="en-US" sz="2800" dirty="0"/>
              <a:t>、介護職員</a:t>
            </a:r>
            <a:r>
              <a:rPr lang="ja-JP" altLang="en-US" sz="2800" dirty="0" smtClean="0"/>
              <a:t>も一人</a:t>
            </a:r>
            <a:r>
              <a:rPr lang="ja-JP" altLang="en-US" sz="2800" dirty="0"/>
              <a:t>の人間であることを踏まえた介護事業所の規則</a:t>
            </a:r>
            <a:r>
              <a:rPr lang="ja-JP" altLang="en-US" sz="2800" dirty="0" smtClean="0"/>
              <a:t>を定める</a:t>
            </a:r>
            <a:r>
              <a:rPr lang="ja-JP" altLang="en-US" sz="2800" dirty="0"/>
              <a:t>ことが</a:t>
            </a:r>
            <a:r>
              <a:rPr lang="ja-JP" altLang="en-US" sz="2800" dirty="0" smtClean="0"/>
              <a:t>重要です。</a:t>
            </a:r>
            <a:r>
              <a:rPr lang="ja-JP" altLang="en-US" sz="2800" dirty="0"/>
              <a:t>利用者の生活を守るために理解に努める必要がある部分と、決して受け容れてはいけない部分のラインを見える形にすることが信頼ある介護事業所として必要な対応と</a:t>
            </a:r>
            <a:r>
              <a:rPr lang="ja-JP" altLang="en-US" sz="2800" dirty="0" smtClean="0"/>
              <a:t>いえます。</a:t>
            </a:r>
            <a:endParaRPr kumimoji="1" lang="ja-JP" altLang="en-US" sz="2800" dirty="0"/>
          </a:p>
        </p:txBody>
      </p:sp>
    </p:spTree>
    <p:extLst>
      <p:ext uri="{BB962C8B-B14F-4D97-AF65-F5344CB8AC3E}">
        <p14:creationId xmlns:p14="http://schemas.microsoft.com/office/powerpoint/2010/main" val="2792747349"/>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67</TotalTime>
  <Words>920</Words>
  <Application>Microsoft Office PowerPoint</Application>
  <PresentationFormat>画面に合わせる (4:3)</PresentationFormat>
  <Paragraphs>43</Paragraphs>
  <Slides>10</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10</vt:i4>
      </vt:variant>
    </vt:vector>
  </HeadingPairs>
  <TitlesOfParts>
    <vt:vector size="14" baseType="lpstr">
      <vt:lpstr>ＭＳ Ｐゴシック</vt:lpstr>
      <vt:lpstr>Arial</vt:lpstr>
      <vt:lpstr>Calibri</vt:lpstr>
      <vt:lpstr>Office ​​テーマ</vt:lpstr>
      <vt:lpstr>   利用者のハラスメント行為に対しての介護職の対応    ハラスメント対策委員会</vt:lpstr>
      <vt:lpstr>利用者から介護職員への「ハラスメント」</vt:lpstr>
      <vt:lpstr>介護業界でのハラスメントの実情</vt:lpstr>
      <vt:lpstr>介護職に求められるコンプライアンスの視点</vt:lpstr>
      <vt:lpstr>介護職へのハラスメントの例と対応例</vt:lpstr>
      <vt:lpstr>①連絡先を聞いてくる</vt:lpstr>
      <vt:lpstr>②全否定してくる</vt:lpstr>
      <vt:lpstr>③他の社員と比較してくる</vt:lpstr>
      <vt:lpstr>④セクシャルハラスメント</vt:lpstr>
      <vt:lpstr>まとめ</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利用者のハラスメント行為に対しての介護職の対応</dc:title>
  <dc:creator>ライフコミュニティパーク みさわ</dc:creator>
  <cp:lastModifiedBy>ALPHAD9</cp:lastModifiedBy>
  <cp:revision>9</cp:revision>
  <dcterms:created xsi:type="dcterms:W3CDTF">2025-03-12T10:55:00Z</dcterms:created>
  <dcterms:modified xsi:type="dcterms:W3CDTF">2025-03-13T23:22:00Z</dcterms:modified>
</cp:coreProperties>
</file>